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5A"/>
    <a:srgbClr val="82D2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50" d="100"/>
          <a:sy n="150" d="100"/>
        </p:scale>
        <p:origin x="1590" y="1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3864175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441893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59543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769160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43526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3822840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1768706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1032653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662625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04144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349412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646233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pport@mfkessai.co.jp"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7DA56F7-4EFE-2C24-E505-4C675E7F08BB}"/>
              </a:ext>
            </a:extLst>
          </p:cNvPr>
          <p:cNvSpPr/>
          <p:nvPr/>
        </p:nvSpPr>
        <p:spPr>
          <a:xfrm>
            <a:off x="331787" y="149897"/>
            <a:ext cx="6194425" cy="383503"/>
          </a:xfrm>
          <a:prstGeom prst="rect">
            <a:avLst/>
          </a:prstGeom>
          <a:solidFill>
            <a:srgbClr val="00645A"/>
          </a:solidFill>
          <a:ln>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t>お振込先口座変更のご案内</a:t>
            </a:r>
          </a:p>
        </p:txBody>
      </p:sp>
      <p:sp>
        <p:nvSpPr>
          <p:cNvPr id="5" name="テキスト ボックス 4">
            <a:extLst>
              <a:ext uri="{FF2B5EF4-FFF2-40B4-BE49-F238E27FC236}">
                <a16:creationId xmlns:a16="http://schemas.microsoft.com/office/drawing/2014/main" id="{DE8D7601-B852-63DC-433C-97ABE4D22AED}"/>
              </a:ext>
            </a:extLst>
          </p:cNvPr>
          <p:cNvSpPr txBox="1"/>
          <p:nvPr/>
        </p:nvSpPr>
        <p:spPr>
          <a:xfrm>
            <a:off x="331787" y="642926"/>
            <a:ext cx="5832793" cy="677108"/>
          </a:xfrm>
          <a:prstGeom prst="rect">
            <a:avLst/>
          </a:prstGeom>
          <a:noFill/>
        </p:spPr>
        <p:txBody>
          <a:bodyPr wrap="square" rtlCol="0">
            <a:spAutoFit/>
          </a:bodyPr>
          <a:lstStyle/>
          <a:p>
            <a:r>
              <a:rPr kumimoji="1" lang="ja-JP" altLang="en-US" sz="1000" b="1" dirty="0"/>
              <a:t>〇月発行分の請求書（〇月取引分）</a:t>
            </a:r>
            <a:r>
              <a:rPr kumimoji="1" lang="ja-JP" altLang="en-US" sz="1000" dirty="0"/>
              <a:t>から、貴社へのご請求については</a:t>
            </a:r>
            <a:endParaRPr kumimoji="1" lang="en-US" altLang="ja-JP" sz="1000" dirty="0"/>
          </a:p>
          <a:p>
            <a:r>
              <a:rPr kumimoji="1" lang="ja-JP" altLang="en-US" sz="1000" b="1" dirty="0"/>
              <a:t>マネーフォワードケッサイ株式会社</a:t>
            </a:r>
            <a:r>
              <a:rPr kumimoji="1" lang="ja-JP" altLang="en-US" sz="1000" dirty="0"/>
              <a:t>が収納業務を代行します。</a:t>
            </a:r>
            <a:endParaRPr kumimoji="1" lang="en-US" altLang="ja-JP" sz="1000" dirty="0"/>
          </a:p>
          <a:p>
            <a:endParaRPr kumimoji="1" lang="en-US" altLang="ja-JP" sz="900" dirty="0"/>
          </a:p>
          <a:p>
            <a:r>
              <a:rPr kumimoji="1" lang="en-US" altLang="ja-JP" sz="900" dirty="0"/>
              <a:t>BtoB</a:t>
            </a:r>
            <a:r>
              <a:rPr kumimoji="1" lang="ja-JP" altLang="en-US" sz="900" dirty="0"/>
              <a:t>プラットフォーム請求書に記載された</a:t>
            </a:r>
            <a:r>
              <a:rPr kumimoji="1" lang="ja-JP" altLang="en-US" sz="900" b="1" dirty="0">
                <a:solidFill>
                  <a:schemeClr val="accent2"/>
                </a:solidFill>
              </a:rPr>
              <a:t>マネーフォワードケッサイ口座へのお支払い</a:t>
            </a:r>
            <a:r>
              <a:rPr kumimoji="1" lang="ja-JP" altLang="en-US" sz="900" dirty="0"/>
              <a:t>をお願いいたします。</a:t>
            </a:r>
          </a:p>
        </p:txBody>
      </p:sp>
      <p:sp>
        <p:nvSpPr>
          <p:cNvPr id="8" name="テキスト ボックス 7">
            <a:extLst>
              <a:ext uri="{FF2B5EF4-FFF2-40B4-BE49-F238E27FC236}">
                <a16:creationId xmlns:a16="http://schemas.microsoft.com/office/drawing/2014/main" id="{DD00ED8B-325C-9EA4-F298-7D7371F1E5DE}"/>
              </a:ext>
            </a:extLst>
          </p:cNvPr>
          <p:cNvSpPr txBox="1"/>
          <p:nvPr/>
        </p:nvSpPr>
        <p:spPr>
          <a:xfrm>
            <a:off x="348932" y="3841007"/>
            <a:ext cx="5832793" cy="276999"/>
          </a:xfrm>
          <a:prstGeom prst="rect">
            <a:avLst/>
          </a:prstGeom>
          <a:noFill/>
        </p:spPr>
        <p:txBody>
          <a:bodyPr wrap="square" rtlCol="0">
            <a:spAutoFit/>
          </a:bodyPr>
          <a:lstStyle/>
          <a:p>
            <a:r>
              <a:rPr kumimoji="1" lang="en-US" altLang="ja-JP" sz="600" dirty="0"/>
              <a:t>※</a:t>
            </a:r>
            <a:r>
              <a:rPr kumimoji="1" lang="ja-JP" altLang="en-US" sz="600" dirty="0"/>
              <a:t>お支払期限を超過した請求については、マネーフォワードケッサイ株式会社が求償権に基づいて入金確認連絡を行います。</a:t>
            </a:r>
            <a:endParaRPr kumimoji="1" lang="en-US" altLang="ja-JP" sz="600" dirty="0"/>
          </a:p>
          <a:p>
            <a:r>
              <a:rPr kumimoji="1" lang="en-US" altLang="ja-JP" sz="600" dirty="0"/>
              <a:t>※</a:t>
            </a:r>
            <a:r>
              <a:rPr kumimoji="1" lang="ja-JP" altLang="en-US" sz="600" dirty="0"/>
              <a:t>マネーフォワードケッサイ株式会社では、ご請求の内容や販売元とのご契約に関する質問については回答できかねます。販売元に直接お問い合わせください。</a:t>
            </a:r>
            <a:endParaRPr kumimoji="1" lang="en-US" altLang="ja-JP" sz="600" dirty="0"/>
          </a:p>
        </p:txBody>
      </p:sp>
      <p:sp>
        <p:nvSpPr>
          <p:cNvPr id="9" name="正方形/長方形 8">
            <a:extLst>
              <a:ext uri="{FF2B5EF4-FFF2-40B4-BE49-F238E27FC236}">
                <a16:creationId xmlns:a16="http://schemas.microsoft.com/office/drawing/2014/main" id="{A06FE28D-5C77-0A1B-5AD0-ADE24FF5C63C}"/>
              </a:ext>
            </a:extLst>
          </p:cNvPr>
          <p:cNvSpPr/>
          <p:nvPr/>
        </p:nvSpPr>
        <p:spPr>
          <a:xfrm>
            <a:off x="331787" y="4223114"/>
            <a:ext cx="6194425" cy="383503"/>
          </a:xfrm>
          <a:prstGeom prst="rect">
            <a:avLst/>
          </a:prstGeom>
          <a:solidFill>
            <a:srgbClr val="00645A"/>
          </a:solidFill>
          <a:ln>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t>お振込先口座について</a:t>
            </a:r>
          </a:p>
        </p:txBody>
      </p:sp>
      <p:sp>
        <p:nvSpPr>
          <p:cNvPr id="10" name="テキスト ボックス 9">
            <a:extLst>
              <a:ext uri="{FF2B5EF4-FFF2-40B4-BE49-F238E27FC236}">
                <a16:creationId xmlns:a16="http://schemas.microsoft.com/office/drawing/2014/main" id="{7C5A67C9-E0AB-AA01-F94E-36BCE32033FC}"/>
              </a:ext>
            </a:extLst>
          </p:cNvPr>
          <p:cNvSpPr txBox="1"/>
          <p:nvPr/>
        </p:nvSpPr>
        <p:spPr>
          <a:xfrm>
            <a:off x="331787" y="4722168"/>
            <a:ext cx="5502276" cy="369332"/>
          </a:xfrm>
          <a:prstGeom prst="rect">
            <a:avLst/>
          </a:prstGeom>
          <a:noFill/>
        </p:spPr>
        <p:txBody>
          <a:bodyPr wrap="square" rtlCol="0">
            <a:spAutoFit/>
          </a:bodyPr>
          <a:lstStyle/>
          <a:p>
            <a:r>
              <a:rPr kumimoji="1" lang="ja-JP" altLang="en-US" sz="900" dirty="0"/>
              <a:t>〇月分からは</a:t>
            </a:r>
            <a:r>
              <a:rPr kumimoji="1" lang="en-US" altLang="ja-JP" sz="900" dirty="0"/>
              <a:t>BtoB</a:t>
            </a:r>
            <a:r>
              <a:rPr kumimoji="1" lang="ja-JP" altLang="en-US" sz="900" dirty="0"/>
              <a:t>プラットフォーム請求書に記載されている口座へお振込みください。</a:t>
            </a:r>
            <a:endParaRPr kumimoji="1" lang="en-US" altLang="ja-JP" sz="900" dirty="0"/>
          </a:p>
          <a:p>
            <a:r>
              <a:rPr kumimoji="1" lang="ja-JP" altLang="en-US" sz="900" dirty="0"/>
              <a:t>以下のイメージは請求書を</a:t>
            </a:r>
            <a:r>
              <a:rPr kumimoji="1" lang="en-US" altLang="ja-JP" sz="900" dirty="0"/>
              <a:t>Web</a:t>
            </a:r>
            <a:r>
              <a:rPr kumimoji="1" lang="ja-JP" altLang="en-US" sz="900" dirty="0"/>
              <a:t>で受取った際の画面からの確認方法となります。</a:t>
            </a:r>
          </a:p>
        </p:txBody>
      </p:sp>
      <p:sp>
        <p:nvSpPr>
          <p:cNvPr id="15" name="テキスト ボックス 14">
            <a:extLst>
              <a:ext uri="{FF2B5EF4-FFF2-40B4-BE49-F238E27FC236}">
                <a16:creationId xmlns:a16="http://schemas.microsoft.com/office/drawing/2014/main" id="{EFF27E93-2139-DEB5-FDD9-EBD84048744E}"/>
              </a:ext>
            </a:extLst>
          </p:cNvPr>
          <p:cNvSpPr txBox="1"/>
          <p:nvPr/>
        </p:nvSpPr>
        <p:spPr>
          <a:xfrm>
            <a:off x="4062410" y="5302336"/>
            <a:ext cx="1901824" cy="246221"/>
          </a:xfrm>
          <a:prstGeom prst="rect">
            <a:avLst/>
          </a:prstGeom>
          <a:noFill/>
        </p:spPr>
        <p:txBody>
          <a:bodyPr wrap="square" rtlCol="0">
            <a:spAutoFit/>
          </a:bodyPr>
          <a:lstStyle/>
          <a:p>
            <a:r>
              <a:rPr kumimoji="1" lang="ja-JP" altLang="en-US" sz="1000" b="1" dirty="0"/>
              <a:t>おもて情報</a:t>
            </a:r>
            <a:r>
              <a:rPr kumimoji="1" lang="ja-JP" altLang="en-US" sz="1000" dirty="0"/>
              <a:t>を開く</a:t>
            </a:r>
          </a:p>
        </p:txBody>
      </p:sp>
      <p:sp>
        <p:nvSpPr>
          <p:cNvPr id="16" name="テキスト ボックス 15">
            <a:extLst>
              <a:ext uri="{FF2B5EF4-FFF2-40B4-BE49-F238E27FC236}">
                <a16:creationId xmlns:a16="http://schemas.microsoft.com/office/drawing/2014/main" id="{636BCF27-CE07-64B8-92CF-03AEF0297775}"/>
              </a:ext>
            </a:extLst>
          </p:cNvPr>
          <p:cNvSpPr txBox="1"/>
          <p:nvPr/>
        </p:nvSpPr>
        <p:spPr>
          <a:xfrm>
            <a:off x="4062410" y="5708558"/>
            <a:ext cx="1901824" cy="246221"/>
          </a:xfrm>
          <a:prstGeom prst="rect">
            <a:avLst/>
          </a:prstGeom>
          <a:noFill/>
        </p:spPr>
        <p:txBody>
          <a:bodyPr wrap="square" rtlCol="0">
            <a:spAutoFit/>
          </a:bodyPr>
          <a:lstStyle/>
          <a:p>
            <a:r>
              <a:rPr kumimoji="1" lang="ja-JP" altLang="en-US" sz="1000" b="1" dirty="0"/>
              <a:t>請求金額</a:t>
            </a:r>
            <a:r>
              <a:rPr kumimoji="1" lang="ja-JP" altLang="en-US" sz="1000" dirty="0"/>
              <a:t>を確認する</a:t>
            </a:r>
          </a:p>
        </p:txBody>
      </p:sp>
      <p:sp>
        <p:nvSpPr>
          <p:cNvPr id="17" name="テキスト ボックス 16">
            <a:extLst>
              <a:ext uri="{FF2B5EF4-FFF2-40B4-BE49-F238E27FC236}">
                <a16:creationId xmlns:a16="http://schemas.microsoft.com/office/drawing/2014/main" id="{3F6E81DD-2507-E541-8D1B-91D606DF5B9C}"/>
              </a:ext>
            </a:extLst>
          </p:cNvPr>
          <p:cNvSpPr txBox="1"/>
          <p:nvPr/>
        </p:nvSpPr>
        <p:spPr>
          <a:xfrm>
            <a:off x="4062410" y="6647354"/>
            <a:ext cx="1901824" cy="246221"/>
          </a:xfrm>
          <a:prstGeom prst="rect">
            <a:avLst/>
          </a:prstGeom>
          <a:noFill/>
        </p:spPr>
        <p:txBody>
          <a:bodyPr wrap="square" rtlCol="0">
            <a:spAutoFit/>
          </a:bodyPr>
          <a:lstStyle/>
          <a:p>
            <a:r>
              <a:rPr kumimoji="1" lang="ja-JP" altLang="en-US" sz="1000" b="1" dirty="0"/>
              <a:t>振込先</a:t>
            </a:r>
            <a:r>
              <a:rPr kumimoji="1" lang="ja-JP" altLang="en-US" sz="1000" dirty="0"/>
              <a:t>を確認する</a:t>
            </a:r>
          </a:p>
        </p:txBody>
      </p:sp>
      <p:graphicFrame>
        <p:nvGraphicFramePr>
          <p:cNvPr id="18" name="表 18">
            <a:extLst>
              <a:ext uri="{FF2B5EF4-FFF2-40B4-BE49-F238E27FC236}">
                <a16:creationId xmlns:a16="http://schemas.microsoft.com/office/drawing/2014/main" id="{B0B6776E-847E-0903-7069-CB58BD7EAEBD}"/>
              </a:ext>
            </a:extLst>
          </p:cNvPr>
          <p:cNvGraphicFramePr>
            <a:graphicFrameLocks noGrp="1"/>
          </p:cNvGraphicFramePr>
          <p:nvPr>
            <p:extLst>
              <p:ext uri="{D42A27DB-BD31-4B8C-83A1-F6EECF244321}">
                <p14:modId xmlns:p14="http://schemas.microsoft.com/office/powerpoint/2010/main" val="3911250839"/>
              </p:ext>
            </p:extLst>
          </p:nvPr>
        </p:nvGraphicFramePr>
        <p:xfrm>
          <a:off x="4176708" y="6011754"/>
          <a:ext cx="2349504" cy="198120"/>
        </p:xfrm>
        <a:graphic>
          <a:graphicData uri="http://schemas.openxmlformats.org/drawingml/2006/table">
            <a:tbl>
              <a:tblPr firstRow="1" bandRow="1">
                <a:tableStyleId>{5940675A-B579-460E-94D1-54222C63F5DA}</a:tableStyleId>
              </a:tblPr>
              <a:tblGrid>
                <a:gridCol w="823674">
                  <a:extLst>
                    <a:ext uri="{9D8B030D-6E8A-4147-A177-3AD203B41FA5}">
                      <a16:colId xmlns:a16="http://schemas.microsoft.com/office/drawing/2014/main" val="3360036855"/>
                    </a:ext>
                  </a:extLst>
                </a:gridCol>
                <a:gridCol w="1525830">
                  <a:extLst>
                    <a:ext uri="{9D8B030D-6E8A-4147-A177-3AD203B41FA5}">
                      <a16:colId xmlns:a16="http://schemas.microsoft.com/office/drawing/2014/main" val="956669931"/>
                    </a:ext>
                  </a:extLst>
                </a:gridCol>
              </a:tblGrid>
              <a:tr h="195196">
                <a:tc>
                  <a:txBody>
                    <a:bodyPr/>
                    <a:lstStyle/>
                    <a:p>
                      <a:pPr algn="l"/>
                      <a:r>
                        <a:rPr kumimoji="1" lang="ja-JP" altLang="en-US" sz="700" dirty="0"/>
                        <a:t>銀行振込手数料</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r>
                        <a:rPr kumimoji="1" lang="ja-JP" altLang="en-US" sz="600" dirty="0"/>
                        <a:t>貴社でのご負担をお願いします。</a:t>
                      </a:r>
                      <a:endParaRPr kumimoji="1" lang="en-US" altLang="ja-JP" sz="6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16802029"/>
                  </a:ext>
                </a:extLst>
              </a:tr>
            </a:tbl>
          </a:graphicData>
        </a:graphic>
      </p:graphicFrame>
      <p:sp>
        <p:nvSpPr>
          <p:cNvPr id="19" name="テキスト ボックス 18">
            <a:extLst>
              <a:ext uri="{FF2B5EF4-FFF2-40B4-BE49-F238E27FC236}">
                <a16:creationId xmlns:a16="http://schemas.microsoft.com/office/drawing/2014/main" id="{D154C417-C38C-8555-941D-CD567A7DB3EE}"/>
              </a:ext>
            </a:extLst>
          </p:cNvPr>
          <p:cNvSpPr txBox="1"/>
          <p:nvPr/>
        </p:nvSpPr>
        <p:spPr>
          <a:xfrm>
            <a:off x="4176707" y="6250415"/>
            <a:ext cx="2405861" cy="276999"/>
          </a:xfrm>
          <a:prstGeom prst="rect">
            <a:avLst/>
          </a:prstGeom>
          <a:noFill/>
        </p:spPr>
        <p:txBody>
          <a:bodyPr wrap="square" rtlCol="0">
            <a:spAutoFit/>
          </a:bodyPr>
          <a:lstStyle/>
          <a:p>
            <a:r>
              <a:rPr kumimoji="1" lang="en-US" altLang="ja-JP" sz="600" dirty="0">
                <a:latin typeface="+mn-ea"/>
              </a:rPr>
              <a:t>※</a:t>
            </a:r>
            <a:r>
              <a:rPr kumimoji="1" lang="ja-JP" altLang="en-US" sz="600" dirty="0">
                <a:latin typeface="+mn-ea"/>
              </a:rPr>
              <a:t>支払い超過が発生した場合、返金事務手数料として</a:t>
            </a:r>
            <a:endParaRPr kumimoji="1" lang="en-US" altLang="ja-JP" sz="600" dirty="0">
              <a:latin typeface="+mn-ea"/>
            </a:endParaRPr>
          </a:p>
          <a:p>
            <a:r>
              <a:rPr kumimoji="1" lang="ja-JP" altLang="en-US" sz="600" dirty="0">
                <a:latin typeface="+mn-ea"/>
              </a:rPr>
              <a:t>　マネーフォワードケッサイが一律</a:t>
            </a:r>
            <a:r>
              <a:rPr kumimoji="1" lang="en-US" altLang="ja-JP" sz="600" dirty="0">
                <a:latin typeface="+mn-ea"/>
              </a:rPr>
              <a:t>990</a:t>
            </a:r>
            <a:r>
              <a:rPr kumimoji="1" lang="ja-JP" altLang="en-US" sz="600" dirty="0">
                <a:latin typeface="+mn-ea"/>
              </a:rPr>
              <a:t>円</a:t>
            </a:r>
            <a:r>
              <a:rPr kumimoji="1" lang="en-US" altLang="ja-JP" sz="600" dirty="0">
                <a:latin typeface="+mn-ea"/>
              </a:rPr>
              <a:t>(</a:t>
            </a:r>
            <a:r>
              <a:rPr kumimoji="1" lang="ja-JP" altLang="en-US" sz="600" dirty="0">
                <a:latin typeface="+mn-ea"/>
              </a:rPr>
              <a:t>税込</a:t>
            </a:r>
            <a:r>
              <a:rPr kumimoji="1" lang="en-US" altLang="ja-JP" sz="600" dirty="0">
                <a:latin typeface="+mn-ea"/>
              </a:rPr>
              <a:t>)</a:t>
            </a:r>
            <a:r>
              <a:rPr kumimoji="1" lang="ja-JP" altLang="en-US" sz="600" dirty="0">
                <a:latin typeface="+mn-ea"/>
              </a:rPr>
              <a:t>を申し受けます。</a:t>
            </a:r>
          </a:p>
        </p:txBody>
      </p:sp>
      <p:graphicFrame>
        <p:nvGraphicFramePr>
          <p:cNvPr id="20" name="表 18">
            <a:extLst>
              <a:ext uri="{FF2B5EF4-FFF2-40B4-BE49-F238E27FC236}">
                <a16:creationId xmlns:a16="http://schemas.microsoft.com/office/drawing/2014/main" id="{466EBE13-31CA-8A3F-18D8-CA4F08F0F92E}"/>
              </a:ext>
            </a:extLst>
          </p:cNvPr>
          <p:cNvGraphicFramePr>
            <a:graphicFrameLocks noGrp="1"/>
          </p:cNvGraphicFramePr>
          <p:nvPr>
            <p:extLst>
              <p:ext uri="{D42A27DB-BD31-4B8C-83A1-F6EECF244321}">
                <p14:modId xmlns:p14="http://schemas.microsoft.com/office/powerpoint/2010/main" val="3773417409"/>
              </p:ext>
            </p:extLst>
          </p:nvPr>
        </p:nvGraphicFramePr>
        <p:xfrm>
          <a:off x="4176708" y="6984758"/>
          <a:ext cx="2349504" cy="274320"/>
        </p:xfrm>
        <a:graphic>
          <a:graphicData uri="http://schemas.openxmlformats.org/drawingml/2006/table">
            <a:tbl>
              <a:tblPr firstRow="1" bandRow="1">
                <a:tableStyleId>{5940675A-B579-460E-94D1-54222C63F5DA}</a:tableStyleId>
              </a:tblPr>
              <a:tblGrid>
                <a:gridCol w="823674">
                  <a:extLst>
                    <a:ext uri="{9D8B030D-6E8A-4147-A177-3AD203B41FA5}">
                      <a16:colId xmlns:a16="http://schemas.microsoft.com/office/drawing/2014/main" val="3360036855"/>
                    </a:ext>
                  </a:extLst>
                </a:gridCol>
                <a:gridCol w="1525830">
                  <a:extLst>
                    <a:ext uri="{9D8B030D-6E8A-4147-A177-3AD203B41FA5}">
                      <a16:colId xmlns:a16="http://schemas.microsoft.com/office/drawing/2014/main" val="956669931"/>
                    </a:ext>
                  </a:extLst>
                </a:gridCol>
              </a:tblGrid>
              <a:tr h="195196">
                <a:tc>
                  <a:txBody>
                    <a:bodyPr/>
                    <a:lstStyle/>
                    <a:p>
                      <a:r>
                        <a:rPr kumimoji="1" lang="ja-JP" altLang="en-US" sz="700" dirty="0"/>
                        <a:t>お支払先</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r>
                        <a:rPr kumimoji="1" lang="ja-JP" altLang="en-US" sz="600" dirty="0"/>
                        <a:t>マネーフォワードケッサイ株式会社の</a:t>
                      </a:r>
                      <a:endParaRPr kumimoji="1" lang="en-US" altLang="ja-JP" sz="600" dirty="0"/>
                    </a:p>
                    <a:p>
                      <a:r>
                        <a:rPr kumimoji="1" lang="ja-JP" altLang="en-US" sz="600" dirty="0"/>
                        <a:t>銀行口座になります。</a:t>
                      </a:r>
                      <a:endParaRPr kumimoji="1" lang="en-US" altLang="ja-JP" sz="6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16802029"/>
                  </a:ext>
                </a:extLst>
              </a:tr>
            </a:tbl>
          </a:graphicData>
        </a:graphic>
      </p:graphicFrame>
      <p:sp>
        <p:nvSpPr>
          <p:cNvPr id="21" name="テキスト ボックス 20">
            <a:extLst>
              <a:ext uri="{FF2B5EF4-FFF2-40B4-BE49-F238E27FC236}">
                <a16:creationId xmlns:a16="http://schemas.microsoft.com/office/drawing/2014/main" id="{16B55ADF-28D5-8FC4-0D08-6B5AE2C04E78}"/>
              </a:ext>
            </a:extLst>
          </p:cNvPr>
          <p:cNvSpPr txBox="1"/>
          <p:nvPr/>
        </p:nvSpPr>
        <p:spPr>
          <a:xfrm>
            <a:off x="4176707" y="7327865"/>
            <a:ext cx="2076455" cy="369332"/>
          </a:xfrm>
          <a:prstGeom prst="rect">
            <a:avLst/>
          </a:prstGeom>
          <a:noFill/>
        </p:spPr>
        <p:txBody>
          <a:bodyPr wrap="square" rtlCol="0">
            <a:spAutoFit/>
          </a:bodyPr>
          <a:lstStyle/>
          <a:p>
            <a:r>
              <a:rPr kumimoji="1" lang="en-US" altLang="ja-JP" sz="600" dirty="0">
                <a:latin typeface="+mn-ea"/>
              </a:rPr>
              <a:t>※</a:t>
            </a:r>
            <a:r>
              <a:rPr kumimoji="1" lang="ja-JP" altLang="en-US" sz="600" dirty="0">
                <a:latin typeface="+mn-ea"/>
              </a:rPr>
              <a:t>お振込先口座情報は企業様毎に異なります。</a:t>
            </a:r>
            <a:endParaRPr kumimoji="1" lang="en-US" altLang="ja-JP" sz="600" dirty="0">
              <a:latin typeface="+mn-ea"/>
            </a:endParaRPr>
          </a:p>
          <a:p>
            <a:r>
              <a:rPr kumimoji="1" lang="ja-JP" altLang="en-US" sz="600" dirty="0">
                <a:latin typeface="+mn-ea"/>
              </a:rPr>
              <a:t>　請求書発行前に口座情報のご確認が必要な場合は</a:t>
            </a:r>
            <a:endParaRPr kumimoji="1" lang="en-US" altLang="ja-JP" sz="600" dirty="0">
              <a:latin typeface="+mn-ea"/>
            </a:endParaRPr>
          </a:p>
          <a:p>
            <a:r>
              <a:rPr kumimoji="1" lang="ja-JP" altLang="en-US" sz="600" dirty="0">
                <a:latin typeface="+mn-ea"/>
              </a:rPr>
              <a:t>　販売元までお問い合わせください。</a:t>
            </a:r>
          </a:p>
        </p:txBody>
      </p:sp>
      <p:pic>
        <p:nvPicPr>
          <p:cNvPr id="23" name="図 22">
            <a:extLst>
              <a:ext uri="{FF2B5EF4-FFF2-40B4-BE49-F238E27FC236}">
                <a16:creationId xmlns:a16="http://schemas.microsoft.com/office/drawing/2014/main" id="{77E8C62D-E980-F5AF-01EC-114B438F36FD}"/>
              </a:ext>
            </a:extLst>
          </p:cNvPr>
          <p:cNvPicPr>
            <a:picLocks noChangeAspect="1"/>
          </p:cNvPicPr>
          <p:nvPr/>
        </p:nvPicPr>
        <p:blipFill>
          <a:blip r:embed="rId2"/>
          <a:stretch>
            <a:fillRect/>
          </a:stretch>
        </p:blipFill>
        <p:spPr>
          <a:xfrm>
            <a:off x="331787" y="5173051"/>
            <a:ext cx="3509839" cy="2519368"/>
          </a:xfrm>
          <a:prstGeom prst="rect">
            <a:avLst/>
          </a:prstGeom>
          <a:ln w="6350">
            <a:solidFill>
              <a:schemeClr val="bg1">
                <a:lumMod val="75000"/>
              </a:schemeClr>
            </a:solidFill>
          </a:ln>
        </p:spPr>
      </p:pic>
      <p:sp>
        <p:nvSpPr>
          <p:cNvPr id="24" name="正方形/長方形 23">
            <a:extLst>
              <a:ext uri="{FF2B5EF4-FFF2-40B4-BE49-F238E27FC236}">
                <a16:creationId xmlns:a16="http://schemas.microsoft.com/office/drawing/2014/main" id="{97B79607-5433-C8C6-8B65-FD72C60A70F0}"/>
              </a:ext>
            </a:extLst>
          </p:cNvPr>
          <p:cNvSpPr/>
          <p:nvPr/>
        </p:nvSpPr>
        <p:spPr>
          <a:xfrm>
            <a:off x="914400" y="7472362"/>
            <a:ext cx="1554956" cy="61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3821E12F-2CA8-C8C0-02F7-5F4E35B2E476}"/>
              </a:ext>
            </a:extLst>
          </p:cNvPr>
          <p:cNvSpPr txBox="1"/>
          <p:nvPr/>
        </p:nvSpPr>
        <p:spPr>
          <a:xfrm>
            <a:off x="819945" y="7425969"/>
            <a:ext cx="2456656" cy="153888"/>
          </a:xfrm>
          <a:prstGeom prst="rect">
            <a:avLst/>
          </a:prstGeom>
          <a:noFill/>
        </p:spPr>
        <p:txBody>
          <a:bodyPr wrap="square" rtlCol="0">
            <a:spAutoFit/>
          </a:bodyPr>
          <a:lstStyle/>
          <a:p>
            <a:r>
              <a:rPr kumimoji="1" lang="en-US" altLang="ja-JP" sz="400" dirty="0">
                <a:latin typeface="Meiryo UI" panose="020B0604030504040204" pitchFamily="50" charset="-128"/>
                <a:ea typeface="Meiryo UI" panose="020B0604030504040204" pitchFamily="50" charset="-128"/>
              </a:rPr>
              <a:t>(0000)</a:t>
            </a:r>
            <a:r>
              <a:rPr kumimoji="1" lang="ja-JP" altLang="en-US" sz="400" dirty="0">
                <a:latin typeface="Meiryo UI" panose="020B0604030504040204" pitchFamily="50" charset="-128"/>
                <a:ea typeface="Meiryo UI" panose="020B0604030504040204" pitchFamily="50" charset="-128"/>
              </a:rPr>
              <a:t>サンプル銀行　</a:t>
            </a:r>
            <a:r>
              <a:rPr kumimoji="1" lang="en-US" altLang="ja-JP" sz="400" dirty="0">
                <a:latin typeface="Meiryo UI" panose="020B0604030504040204" pitchFamily="50" charset="-128"/>
                <a:ea typeface="Meiryo UI" panose="020B0604030504040204" pitchFamily="50" charset="-128"/>
              </a:rPr>
              <a:t>(000)</a:t>
            </a:r>
            <a:r>
              <a:rPr kumimoji="1" lang="ja-JP" altLang="en-US" sz="400" dirty="0">
                <a:latin typeface="Meiryo UI" panose="020B0604030504040204" pitchFamily="50" charset="-128"/>
                <a:ea typeface="Meiryo UI" panose="020B0604030504040204" pitchFamily="50" charset="-128"/>
              </a:rPr>
              <a:t>サンプル支店　普通預金　</a:t>
            </a:r>
            <a:r>
              <a:rPr kumimoji="1" lang="en-US" altLang="ja-JP" sz="400" dirty="0">
                <a:latin typeface="Meiryo UI" panose="020B0604030504040204" pitchFamily="50" charset="-128"/>
                <a:ea typeface="Meiryo UI" panose="020B0604030504040204" pitchFamily="50" charset="-128"/>
              </a:rPr>
              <a:t>1234567</a:t>
            </a:r>
            <a:r>
              <a:rPr kumimoji="1" lang="ja-JP" altLang="en-US" sz="400" dirty="0">
                <a:latin typeface="Meiryo UI" panose="020B0604030504040204" pitchFamily="50" charset="-128"/>
                <a:ea typeface="Meiryo UI" panose="020B0604030504040204" pitchFamily="50" charset="-128"/>
              </a:rPr>
              <a:t>　マネーフォワードケッサイ</a:t>
            </a:r>
            <a:r>
              <a:rPr kumimoji="1" lang="en-US" altLang="ja-JP" sz="400" dirty="0">
                <a:latin typeface="Meiryo UI" panose="020B0604030504040204" pitchFamily="50" charset="-128"/>
                <a:ea typeface="Meiryo UI" panose="020B0604030504040204" pitchFamily="50" charset="-128"/>
              </a:rPr>
              <a:t>(</a:t>
            </a:r>
            <a:r>
              <a:rPr kumimoji="1" lang="ja-JP" altLang="en-US" sz="400" dirty="0">
                <a:latin typeface="Meiryo UI" panose="020B0604030504040204" pitchFamily="50" charset="-128"/>
                <a:ea typeface="Meiryo UI" panose="020B0604030504040204" pitchFamily="50" charset="-128"/>
              </a:rPr>
              <a:t>カ</a:t>
            </a:r>
          </a:p>
        </p:txBody>
      </p:sp>
      <p:sp>
        <p:nvSpPr>
          <p:cNvPr id="25" name="正方形/長方形 24">
            <a:extLst>
              <a:ext uri="{FF2B5EF4-FFF2-40B4-BE49-F238E27FC236}">
                <a16:creationId xmlns:a16="http://schemas.microsoft.com/office/drawing/2014/main" id="{860EFD40-6AAD-3D0A-F699-0C1186759B92}"/>
              </a:ext>
            </a:extLst>
          </p:cNvPr>
          <p:cNvSpPr/>
          <p:nvPr/>
        </p:nvSpPr>
        <p:spPr>
          <a:xfrm>
            <a:off x="383381" y="5192099"/>
            <a:ext cx="564357" cy="153888"/>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B573641E-467E-0CCF-6B64-918CF956840E}"/>
              </a:ext>
            </a:extLst>
          </p:cNvPr>
          <p:cNvSpPr/>
          <p:nvPr/>
        </p:nvSpPr>
        <p:spPr>
          <a:xfrm>
            <a:off x="366713" y="6353410"/>
            <a:ext cx="2416968" cy="211696"/>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E2E93285-792F-1321-CA81-E5DF5B438C9C}"/>
              </a:ext>
            </a:extLst>
          </p:cNvPr>
          <p:cNvSpPr/>
          <p:nvPr/>
        </p:nvSpPr>
        <p:spPr>
          <a:xfrm>
            <a:off x="383715" y="7442568"/>
            <a:ext cx="2495216" cy="113138"/>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F4C8E987-AD1E-E557-CB65-526C3A9545C7}"/>
              </a:ext>
            </a:extLst>
          </p:cNvPr>
          <p:cNvSpPr/>
          <p:nvPr/>
        </p:nvSpPr>
        <p:spPr>
          <a:xfrm>
            <a:off x="164782" y="5161837"/>
            <a:ext cx="184150" cy="184150"/>
          </a:xfrm>
          <a:prstGeom prst="ellipse">
            <a:avLst/>
          </a:prstGeom>
          <a:solidFill>
            <a:srgbClr val="00645A"/>
          </a:solidFill>
          <a:ln w="6350">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bg1"/>
                </a:solidFill>
                <a:latin typeface="Arial Black" panose="020B0A04020102020204" pitchFamily="34" charset="0"/>
              </a:rPr>
              <a:t>1</a:t>
            </a:r>
            <a:endParaRPr kumimoji="1" lang="ja-JP" altLang="en-US" dirty="0">
              <a:solidFill>
                <a:schemeClr val="bg1"/>
              </a:solidFill>
              <a:latin typeface="Arial Black" panose="020B0A04020102020204" pitchFamily="34" charset="0"/>
            </a:endParaRPr>
          </a:p>
        </p:txBody>
      </p:sp>
      <p:sp>
        <p:nvSpPr>
          <p:cNvPr id="29" name="楕円 28">
            <a:extLst>
              <a:ext uri="{FF2B5EF4-FFF2-40B4-BE49-F238E27FC236}">
                <a16:creationId xmlns:a16="http://schemas.microsoft.com/office/drawing/2014/main" id="{FC39D4B5-E242-1465-7D70-A977545F61B6}"/>
              </a:ext>
            </a:extLst>
          </p:cNvPr>
          <p:cNvSpPr/>
          <p:nvPr/>
        </p:nvSpPr>
        <p:spPr>
          <a:xfrm>
            <a:off x="164782" y="6380956"/>
            <a:ext cx="184150" cy="184150"/>
          </a:xfrm>
          <a:prstGeom prst="ellipse">
            <a:avLst/>
          </a:prstGeom>
          <a:solidFill>
            <a:srgbClr val="00645A"/>
          </a:solidFill>
          <a:ln w="6350">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bg1"/>
                </a:solidFill>
                <a:latin typeface="Arial Black" panose="020B0A04020102020204" pitchFamily="34" charset="0"/>
              </a:rPr>
              <a:t>2</a:t>
            </a:r>
            <a:endParaRPr kumimoji="1" lang="ja-JP" altLang="en-US" dirty="0">
              <a:solidFill>
                <a:schemeClr val="bg1"/>
              </a:solidFill>
              <a:latin typeface="Arial Black" panose="020B0A04020102020204" pitchFamily="34" charset="0"/>
            </a:endParaRPr>
          </a:p>
        </p:txBody>
      </p:sp>
      <p:sp>
        <p:nvSpPr>
          <p:cNvPr id="30" name="楕円 29">
            <a:extLst>
              <a:ext uri="{FF2B5EF4-FFF2-40B4-BE49-F238E27FC236}">
                <a16:creationId xmlns:a16="http://schemas.microsoft.com/office/drawing/2014/main" id="{862502BB-D70B-F393-9108-B862E2BED4D6}"/>
              </a:ext>
            </a:extLst>
          </p:cNvPr>
          <p:cNvSpPr/>
          <p:nvPr/>
        </p:nvSpPr>
        <p:spPr>
          <a:xfrm>
            <a:off x="162845" y="7397015"/>
            <a:ext cx="184150" cy="184150"/>
          </a:xfrm>
          <a:prstGeom prst="ellipse">
            <a:avLst/>
          </a:prstGeom>
          <a:solidFill>
            <a:srgbClr val="00645A"/>
          </a:solidFill>
          <a:ln w="6350">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bg1"/>
                </a:solidFill>
                <a:latin typeface="Arial Black" panose="020B0A04020102020204" pitchFamily="34" charset="0"/>
              </a:rPr>
              <a:t>3</a:t>
            </a:r>
            <a:endParaRPr kumimoji="1" lang="ja-JP" altLang="en-US" dirty="0">
              <a:solidFill>
                <a:schemeClr val="bg1"/>
              </a:solidFill>
              <a:latin typeface="Arial Black" panose="020B0A04020102020204" pitchFamily="34" charset="0"/>
            </a:endParaRPr>
          </a:p>
        </p:txBody>
      </p:sp>
      <p:sp>
        <p:nvSpPr>
          <p:cNvPr id="31" name="テキスト ボックス 30">
            <a:extLst>
              <a:ext uri="{FF2B5EF4-FFF2-40B4-BE49-F238E27FC236}">
                <a16:creationId xmlns:a16="http://schemas.microsoft.com/office/drawing/2014/main" id="{511E0C80-1187-35F8-F2DA-CB4A5AB589AA}"/>
              </a:ext>
            </a:extLst>
          </p:cNvPr>
          <p:cNvSpPr txBox="1"/>
          <p:nvPr/>
        </p:nvSpPr>
        <p:spPr>
          <a:xfrm>
            <a:off x="3885601" y="5299054"/>
            <a:ext cx="1047352" cy="261610"/>
          </a:xfrm>
          <a:prstGeom prst="rect">
            <a:avLst/>
          </a:prstGeom>
          <a:noFill/>
        </p:spPr>
        <p:txBody>
          <a:bodyPr wrap="square" rtlCol="0">
            <a:spAutoFit/>
          </a:bodyPr>
          <a:lstStyle/>
          <a:p>
            <a:r>
              <a:rPr kumimoji="1" lang="en-US" altLang="ja-JP" sz="1100" dirty="0">
                <a:solidFill>
                  <a:srgbClr val="00645A"/>
                </a:solidFill>
                <a:latin typeface="Arial Black" panose="020B0A04020102020204" pitchFamily="34" charset="0"/>
              </a:rPr>
              <a:t>1</a:t>
            </a:r>
            <a:endParaRPr kumimoji="1" lang="ja-JP" altLang="en-US" sz="1100" dirty="0">
              <a:solidFill>
                <a:srgbClr val="00645A"/>
              </a:solidFill>
              <a:latin typeface="Arial Black" panose="020B0A04020102020204" pitchFamily="34" charset="0"/>
            </a:endParaRPr>
          </a:p>
        </p:txBody>
      </p:sp>
      <p:sp>
        <p:nvSpPr>
          <p:cNvPr id="32" name="テキスト ボックス 31">
            <a:extLst>
              <a:ext uri="{FF2B5EF4-FFF2-40B4-BE49-F238E27FC236}">
                <a16:creationId xmlns:a16="http://schemas.microsoft.com/office/drawing/2014/main" id="{4C9A958D-4F67-F4D2-6714-FE25A1949E9A}"/>
              </a:ext>
            </a:extLst>
          </p:cNvPr>
          <p:cNvSpPr txBox="1"/>
          <p:nvPr/>
        </p:nvSpPr>
        <p:spPr>
          <a:xfrm>
            <a:off x="3885601" y="5698295"/>
            <a:ext cx="1047352" cy="261610"/>
          </a:xfrm>
          <a:prstGeom prst="rect">
            <a:avLst/>
          </a:prstGeom>
          <a:noFill/>
        </p:spPr>
        <p:txBody>
          <a:bodyPr wrap="square" rtlCol="0">
            <a:spAutoFit/>
          </a:bodyPr>
          <a:lstStyle/>
          <a:p>
            <a:r>
              <a:rPr kumimoji="1" lang="en-US" altLang="ja-JP" sz="1100" dirty="0">
                <a:solidFill>
                  <a:srgbClr val="00645A"/>
                </a:solidFill>
                <a:latin typeface="Arial Black" panose="020B0A04020102020204" pitchFamily="34" charset="0"/>
              </a:rPr>
              <a:t>2</a:t>
            </a:r>
            <a:endParaRPr kumimoji="1" lang="ja-JP" altLang="en-US" sz="1100" dirty="0">
              <a:solidFill>
                <a:srgbClr val="00645A"/>
              </a:solidFill>
              <a:latin typeface="Arial Black" panose="020B0A04020102020204" pitchFamily="34" charset="0"/>
            </a:endParaRPr>
          </a:p>
        </p:txBody>
      </p:sp>
      <p:sp>
        <p:nvSpPr>
          <p:cNvPr id="33" name="テキスト ボックス 32">
            <a:extLst>
              <a:ext uri="{FF2B5EF4-FFF2-40B4-BE49-F238E27FC236}">
                <a16:creationId xmlns:a16="http://schemas.microsoft.com/office/drawing/2014/main" id="{849795EE-6A1B-8DF0-D37B-2EADB279612A}"/>
              </a:ext>
            </a:extLst>
          </p:cNvPr>
          <p:cNvSpPr txBox="1"/>
          <p:nvPr/>
        </p:nvSpPr>
        <p:spPr>
          <a:xfrm>
            <a:off x="3885601" y="6641352"/>
            <a:ext cx="1047352" cy="261610"/>
          </a:xfrm>
          <a:prstGeom prst="rect">
            <a:avLst/>
          </a:prstGeom>
          <a:noFill/>
        </p:spPr>
        <p:txBody>
          <a:bodyPr wrap="square" rtlCol="0">
            <a:spAutoFit/>
          </a:bodyPr>
          <a:lstStyle/>
          <a:p>
            <a:r>
              <a:rPr kumimoji="1" lang="en-US" altLang="ja-JP" sz="1100" dirty="0">
                <a:solidFill>
                  <a:srgbClr val="00645A"/>
                </a:solidFill>
                <a:latin typeface="Arial Black" panose="020B0A04020102020204" pitchFamily="34" charset="0"/>
              </a:rPr>
              <a:t>3</a:t>
            </a:r>
            <a:endParaRPr kumimoji="1" lang="ja-JP" altLang="en-US" sz="1100" dirty="0">
              <a:solidFill>
                <a:srgbClr val="00645A"/>
              </a:solidFill>
              <a:latin typeface="Arial Black" panose="020B0A04020102020204" pitchFamily="34" charset="0"/>
            </a:endParaRPr>
          </a:p>
        </p:txBody>
      </p:sp>
      <p:sp>
        <p:nvSpPr>
          <p:cNvPr id="34" name="正方形/長方形 33">
            <a:extLst>
              <a:ext uri="{FF2B5EF4-FFF2-40B4-BE49-F238E27FC236}">
                <a16:creationId xmlns:a16="http://schemas.microsoft.com/office/drawing/2014/main" id="{BE55A233-E54B-03E1-B4A8-ABEFCB7BB5DD}"/>
              </a:ext>
            </a:extLst>
          </p:cNvPr>
          <p:cNvSpPr/>
          <p:nvPr/>
        </p:nvSpPr>
        <p:spPr>
          <a:xfrm>
            <a:off x="331787" y="8046720"/>
            <a:ext cx="6194425" cy="569414"/>
          </a:xfrm>
          <a:prstGeom prst="rect">
            <a:avLst/>
          </a:prstGeom>
          <a:noFill/>
          <a:ln>
            <a:solidFill>
              <a:schemeClr val="bg1">
                <a:lumMod val="8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お振込先の変更に伴い貴社独自の書類提出が必要な場合は、マネーフォワードケッサイが書類への記載・捺印に対応しますので、</a:t>
            </a:r>
            <a:endParaRPr kumimoji="1" lang="en-US" altLang="ja-JP" sz="800" dirty="0">
              <a:solidFill>
                <a:schemeClr val="tx1"/>
              </a:solidFill>
            </a:endParaRPr>
          </a:p>
          <a:p>
            <a:pPr algn="ctr"/>
            <a:r>
              <a:rPr kumimoji="1" lang="en-US" altLang="ja-JP" sz="800" dirty="0">
                <a:solidFill>
                  <a:schemeClr val="tx1"/>
                </a:solidFill>
                <a:hlinkClick r:id="rId3"/>
              </a:rPr>
              <a:t>support@mfkessai.co.jp</a:t>
            </a:r>
            <a:r>
              <a:rPr kumimoji="1" lang="en-US" altLang="ja-JP" sz="800" dirty="0">
                <a:solidFill>
                  <a:schemeClr val="tx1"/>
                </a:solidFill>
              </a:rPr>
              <a:t> </a:t>
            </a:r>
            <a:r>
              <a:rPr kumimoji="1" lang="ja-JP" altLang="en-US" sz="800" dirty="0">
                <a:solidFill>
                  <a:schemeClr val="tx1"/>
                </a:solidFill>
              </a:rPr>
              <a:t>までご連絡をお願いいたします。</a:t>
            </a:r>
            <a:endParaRPr kumimoji="1" lang="en-US" altLang="ja-JP" sz="800" dirty="0">
              <a:solidFill>
                <a:schemeClr val="tx1"/>
              </a:solidFill>
            </a:endParaRPr>
          </a:p>
          <a:p>
            <a:pPr algn="ctr"/>
            <a:r>
              <a:rPr kumimoji="1" lang="ja-JP" altLang="en-US" sz="800" dirty="0">
                <a:solidFill>
                  <a:schemeClr val="tx1"/>
                </a:solidFill>
              </a:rPr>
              <a:t>書面の受領から返却までに</a:t>
            </a:r>
            <a:r>
              <a:rPr kumimoji="1" lang="en-US" altLang="ja-JP" sz="800" dirty="0">
                <a:solidFill>
                  <a:schemeClr val="tx1"/>
                </a:solidFill>
              </a:rPr>
              <a:t>2</a:t>
            </a:r>
            <a:r>
              <a:rPr kumimoji="1" lang="ja-JP" altLang="en-US" sz="800" dirty="0">
                <a:solidFill>
                  <a:schemeClr val="tx1"/>
                </a:solidFill>
              </a:rPr>
              <a:t>週間ほどお時間をいただいております。</a:t>
            </a:r>
          </a:p>
        </p:txBody>
      </p:sp>
      <p:sp>
        <p:nvSpPr>
          <p:cNvPr id="36" name="テキスト ボックス 35">
            <a:extLst>
              <a:ext uri="{FF2B5EF4-FFF2-40B4-BE49-F238E27FC236}">
                <a16:creationId xmlns:a16="http://schemas.microsoft.com/office/drawing/2014/main" id="{17EA0F92-3978-783E-77FD-9B558E6EB9F4}"/>
              </a:ext>
            </a:extLst>
          </p:cNvPr>
          <p:cNvSpPr txBox="1"/>
          <p:nvPr/>
        </p:nvSpPr>
        <p:spPr>
          <a:xfrm>
            <a:off x="2530767" y="9345893"/>
            <a:ext cx="1796465" cy="369332"/>
          </a:xfrm>
          <a:prstGeom prst="rect">
            <a:avLst/>
          </a:prstGeom>
          <a:noFill/>
        </p:spPr>
        <p:txBody>
          <a:bodyPr wrap="square">
            <a:spAutoFit/>
          </a:bodyPr>
          <a:lstStyle/>
          <a:p>
            <a:r>
              <a:rPr lang="ja-JP" altLang="en-US" sz="600" b="1" dirty="0"/>
              <a:t>マネーフォワードケッサイ株式会社</a:t>
            </a:r>
            <a:endParaRPr lang="en-US" altLang="ja-JP" sz="600" b="1" dirty="0"/>
          </a:p>
          <a:p>
            <a:r>
              <a:rPr lang="ja-JP" altLang="en-US" sz="600" dirty="0"/>
              <a:t> 〒</a:t>
            </a:r>
            <a:r>
              <a:rPr lang="en-US" altLang="ja-JP" sz="600" dirty="0"/>
              <a:t>108-0023 </a:t>
            </a:r>
            <a:r>
              <a:rPr lang="ja-JP" altLang="en-US" sz="600" dirty="0"/>
              <a:t>東京都港区芝浦</a:t>
            </a:r>
            <a:r>
              <a:rPr lang="en-US" altLang="ja-JP" sz="600" dirty="0"/>
              <a:t>3-1-21</a:t>
            </a:r>
          </a:p>
          <a:p>
            <a:r>
              <a:rPr lang="en-US" altLang="ja-JP" sz="600" dirty="0"/>
              <a:t> </a:t>
            </a:r>
            <a:r>
              <a:rPr lang="en-US" altLang="ja-JP" sz="600" dirty="0" err="1"/>
              <a:t>msb</a:t>
            </a:r>
            <a:r>
              <a:rPr lang="en-US" altLang="ja-JP" sz="600" dirty="0"/>
              <a:t> </a:t>
            </a:r>
            <a:r>
              <a:rPr lang="en-US" altLang="ja-JP" sz="600" dirty="0" err="1"/>
              <a:t>Tamachi</a:t>
            </a:r>
            <a:r>
              <a:rPr lang="en-US" altLang="ja-JP" sz="600" dirty="0"/>
              <a:t> </a:t>
            </a:r>
            <a:r>
              <a:rPr lang="ja-JP" altLang="en-US" sz="600" dirty="0"/>
              <a:t>田町ステーションタワー</a:t>
            </a:r>
            <a:r>
              <a:rPr lang="en-US" altLang="ja-JP" sz="600" dirty="0"/>
              <a:t>S 21F</a:t>
            </a:r>
            <a:endParaRPr lang="ja-JP" altLang="en-US" sz="600" dirty="0"/>
          </a:p>
        </p:txBody>
      </p:sp>
      <p:sp>
        <p:nvSpPr>
          <p:cNvPr id="38" name="テキスト ボックス 37">
            <a:extLst>
              <a:ext uri="{FF2B5EF4-FFF2-40B4-BE49-F238E27FC236}">
                <a16:creationId xmlns:a16="http://schemas.microsoft.com/office/drawing/2014/main" id="{BA206078-3D93-908E-2BD5-611351146CA9}"/>
              </a:ext>
            </a:extLst>
          </p:cNvPr>
          <p:cNvSpPr txBox="1"/>
          <p:nvPr/>
        </p:nvSpPr>
        <p:spPr>
          <a:xfrm>
            <a:off x="4619621" y="9345893"/>
            <a:ext cx="1463678" cy="276999"/>
          </a:xfrm>
          <a:prstGeom prst="rect">
            <a:avLst/>
          </a:prstGeom>
          <a:noFill/>
        </p:spPr>
        <p:txBody>
          <a:bodyPr wrap="square">
            <a:spAutoFit/>
          </a:bodyPr>
          <a:lstStyle/>
          <a:p>
            <a:r>
              <a:rPr lang="en-US" altLang="ja-JP" sz="600" b="1" dirty="0"/>
              <a:t>【</a:t>
            </a:r>
            <a:r>
              <a:rPr lang="ja-JP" altLang="en-US" sz="600" b="1" dirty="0"/>
              <a:t>お問合せ</a:t>
            </a:r>
            <a:r>
              <a:rPr lang="en-US" altLang="ja-JP" sz="600" b="1" dirty="0"/>
              <a:t>】</a:t>
            </a:r>
          </a:p>
          <a:p>
            <a:r>
              <a:rPr lang="en-US" altLang="ja-JP" sz="600" dirty="0"/>
              <a:t>  https://inquiry.mfkessai.co.jp/im_top</a:t>
            </a:r>
            <a:endParaRPr lang="ja-JP" altLang="en-US" sz="600" dirty="0"/>
          </a:p>
        </p:txBody>
      </p:sp>
      <p:pic>
        <p:nvPicPr>
          <p:cNvPr id="39" name="図 38" descr="挿絵 が含まれている画像&#10;&#10;自動的に生成された説明">
            <a:extLst>
              <a:ext uri="{FF2B5EF4-FFF2-40B4-BE49-F238E27FC236}">
                <a16:creationId xmlns:a16="http://schemas.microsoft.com/office/drawing/2014/main" id="{AB26CA54-9259-7697-2076-334DD5D7DD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159" y="9393403"/>
            <a:ext cx="1460714" cy="153888"/>
          </a:xfrm>
          <a:prstGeom prst="rect">
            <a:avLst/>
          </a:prstGeom>
        </p:spPr>
      </p:pic>
      <p:sp>
        <p:nvSpPr>
          <p:cNvPr id="40" name="テキスト ボックス 39">
            <a:extLst>
              <a:ext uri="{FF2B5EF4-FFF2-40B4-BE49-F238E27FC236}">
                <a16:creationId xmlns:a16="http://schemas.microsoft.com/office/drawing/2014/main" id="{53408D69-D998-D566-0CB0-F02FBD47EB8F}"/>
              </a:ext>
            </a:extLst>
          </p:cNvPr>
          <p:cNvSpPr txBox="1"/>
          <p:nvPr/>
        </p:nvSpPr>
        <p:spPr>
          <a:xfrm>
            <a:off x="285371" y="9553036"/>
            <a:ext cx="1911351" cy="153888"/>
          </a:xfrm>
          <a:prstGeom prst="rect">
            <a:avLst/>
          </a:prstGeom>
          <a:noFill/>
        </p:spPr>
        <p:txBody>
          <a:bodyPr wrap="square" rtlCol="0">
            <a:spAutoFit/>
          </a:bodyPr>
          <a:lstStyle/>
          <a:p>
            <a:pPr algn="ctr"/>
            <a:r>
              <a:rPr kumimoji="1" lang="ja-JP" altLang="en-US" sz="400" dirty="0"/>
              <a:t>東証プライム市場 株式会社マネーフォワード</a:t>
            </a:r>
            <a:r>
              <a:rPr kumimoji="1" lang="en-US" altLang="ja-JP" sz="400" dirty="0"/>
              <a:t>100</a:t>
            </a:r>
            <a:r>
              <a:rPr kumimoji="1" lang="ja-JP" altLang="en-US" sz="400" dirty="0"/>
              <a:t>％子会社です</a:t>
            </a:r>
          </a:p>
        </p:txBody>
      </p:sp>
      <p:cxnSp>
        <p:nvCxnSpPr>
          <p:cNvPr id="42" name="直線コネクタ 41">
            <a:extLst>
              <a:ext uri="{FF2B5EF4-FFF2-40B4-BE49-F238E27FC236}">
                <a16:creationId xmlns:a16="http://schemas.microsoft.com/office/drawing/2014/main" id="{1C5F80A8-98F9-1C3D-79AA-8DA2289BF90B}"/>
              </a:ext>
            </a:extLst>
          </p:cNvPr>
          <p:cNvCxnSpPr/>
          <p:nvPr/>
        </p:nvCxnSpPr>
        <p:spPr>
          <a:xfrm>
            <a:off x="331787" y="9277350"/>
            <a:ext cx="6194425" cy="0"/>
          </a:xfrm>
          <a:prstGeom prst="line">
            <a:avLst/>
          </a:prstGeom>
          <a:ln>
            <a:solidFill>
              <a:srgbClr val="00645A"/>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EFB14326-98C7-4C23-9763-A32638386A40}"/>
              </a:ext>
            </a:extLst>
          </p:cNvPr>
          <p:cNvSpPr txBox="1"/>
          <p:nvPr/>
        </p:nvSpPr>
        <p:spPr>
          <a:xfrm>
            <a:off x="275430" y="8823150"/>
            <a:ext cx="6307138" cy="230832"/>
          </a:xfrm>
          <a:prstGeom prst="rect">
            <a:avLst/>
          </a:prstGeom>
          <a:noFill/>
        </p:spPr>
        <p:txBody>
          <a:bodyPr wrap="square" rtlCol="0">
            <a:spAutoFit/>
          </a:bodyPr>
          <a:lstStyle/>
          <a:p>
            <a:pPr algn="ctr"/>
            <a:r>
              <a:rPr kumimoji="1" lang="en-US" altLang="ja-JP" sz="900" b="1" dirty="0"/>
              <a:t>BtoB</a:t>
            </a:r>
            <a:r>
              <a:rPr kumimoji="1" lang="ja-JP" altLang="en-US" sz="900" b="1" dirty="0"/>
              <a:t>プラットフォーム請求書のログイン方法や操作方法については株式会社インフォマートまでお問い合わせください。</a:t>
            </a:r>
            <a:endParaRPr kumimoji="1" lang="en-US" altLang="ja-JP" sz="900" b="1" dirty="0"/>
          </a:p>
        </p:txBody>
      </p:sp>
      <p:pic>
        <p:nvPicPr>
          <p:cNvPr id="67" name="図 66">
            <a:extLst>
              <a:ext uri="{FF2B5EF4-FFF2-40B4-BE49-F238E27FC236}">
                <a16:creationId xmlns:a16="http://schemas.microsoft.com/office/drawing/2014/main" id="{5A4563A1-4070-38CD-4B78-80D5879A7E7B}"/>
              </a:ext>
            </a:extLst>
          </p:cNvPr>
          <p:cNvPicPr>
            <a:picLocks noChangeAspect="1"/>
          </p:cNvPicPr>
          <p:nvPr/>
        </p:nvPicPr>
        <p:blipFill>
          <a:blip r:embed="rId5"/>
          <a:stretch>
            <a:fillRect/>
          </a:stretch>
        </p:blipFill>
        <p:spPr>
          <a:xfrm>
            <a:off x="331787" y="1357629"/>
            <a:ext cx="6194424" cy="2381579"/>
          </a:xfrm>
          <a:prstGeom prst="rect">
            <a:avLst/>
          </a:prstGeom>
        </p:spPr>
      </p:pic>
    </p:spTree>
    <p:extLst>
      <p:ext uri="{BB962C8B-B14F-4D97-AF65-F5344CB8AC3E}">
        <p14:creationId xmlns:p14="http://schemas.microsoft.com/office/powerpoint/2010/main" val="9461848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174</TotalTime>
  <Words>369</Words>
  <Application>Microsoft Office PowerPoint</Application>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Arial</vt:lpstr>
      <vt:lpstr>Arial Black</vt:lpstr>
      <vt:lpstr>Calibri</vt:lpstr>
      <vt:lpstr>Calibri Light</vt:lpstr>
      <vt:lpstr>Office テーマ</vt:lpstr>
      <vt:lpstr>PowerPoint プレゼンテーション</vt:lpstr>
    </vt:vector>
  </TitlesOfParts>
  <Company>Dynabook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相澤 伸彦</dc:creator>
  <cp:lastModifiedBy>yamamoto.tomoya@mfkessai.co.jp</cp:lastModifiedBy>
  <cp:revision>6</cp:revision>
  <dcterms:created xsi:type="dcterms:W3CDTF">2023-06-27T02:05:32Z</dcterms:created>
  <dcterms:modified xsi:type="dcterms:W3CDTF">2023-08-10T04:48:14Z</dcterms:modified>
</cp:coreProperties>
</file>