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6"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3E30112-DBCB-205F-EE36-6021C613C31E}" name="yamamoto.tomoya@mfkessai.co.jp" initials="y" userId="S::yamamoto.tomoya@mfkessai.co.jp::953cae9a-c4a4-4588-b83a-f93d7534b65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5A"/>
    <a:srgbClr val="82D2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08" autoAdjust="0"/>
    <p:restoredTop sz="94660"/>
  </p:normalViewPr>
  <p:slideViewPr>
    <p:cSldViewPr snapToGrid="0" showGuides="1">
      <p:cViewPr>
        <p:scale>
          <a:sx n="150" d="100"/>
          <a:sy n="150" d="100"/>
        </p:scale>
        <p:origin x="1674" y="-392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86417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441893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59543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769160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435262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822840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1768706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1032653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662625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04144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92BE8-C1A1-43D4-A94C-D8ACFEE7A9F3}" type="datetimeFigureOut">
              <a:rPr kumimoji="1" lang="ja-JP" altLang="en-US" smtClean="0"/>
              <a:t>2023/8/10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349412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592BE8-C1A1-43D4-A94C-D8ACFEE7A9F3}" type="datetimeFigureOut">
              <a:rPr kumimoji="1" lang="ja-JP" altLang="en-US" smtClean="0"/>
              <a:t>2023/8/10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33274E1-5EC2-4164-A60C-635E0A76B889}" type="slidenum">
              <a:rPr kumimoji="1" lang="ja-JP" altLang="en-US" smtClean="0"/>
              <a:t>‹#›</a:t>
            </a:fld>
            <a:endParaRPr kumimoji="1" lang="ja-JP" altLang="en-US"/>
          </a:p>
        </p:txBody>
      </p:sp>
    </p:spTree>
    <p:extLst>
      <p:ext uri="{BB962C8B-B14F-4D97-AF65-F5344CB8AC3E}">
        <p14:creationId xmlns:p14="http://schemas.microsoft.com/office/powerpoint/2010/main" val="2646233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support@mfkessai.co.jp" TargetMode="External"/><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C20E7EA5-1533-3591-B82F-78B4666E243A}"/>
              </a:ext>
            </a:extLst>
          </p:cNvPr>
          <p:cNvSpPr txBox="1"/>
          <p:nvPr/>
        </p:nvSpPr>
        <p:spPr>
          <a:xfrm>
            <a:off x="609601" y="632974"/>
            <a:ext cx="1103334" cy="261610"/>
          </a:xfrm>
          <a:prstGeom prst="rect">
            <a:avLst/>
          </a:prstGeom>
          <a:noFill/>
        </p:spPr>
        <p:txBody>
          <a:bodyPr wrap="square">
            <a:spAutoFit/>
          </a:bodyPr>
          <a:lstStyle/>
          <a:p>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お取引先各位</a:t>
            </a:r>
            <a:endParaRPr lang="ja-JP" altLang="en-US" sz="1100" dirty="0">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A13CE05C-C878-4593-1E08-28F91F709923}"/>
              </a:ext>
            </a:extLst>
          </p:cNvPr>
          <p:cNvSpPr txBox="1"/>
          <p:nvPr/>
        </p:nvSpPr>
        <p:spPr>
          <a:xfrm>
            <a:off x="4640580" y="632974"/>
            <a:ext cx="1607819" cy="261610"/>
          </a:xfrm>
          <a:prstGeom prst="rect">
            <a:avLst/>
          </a:prstGeom>
          <a:noFill/>
        </p:spPr>
        <p:txBody>
          <a:bodyPr wrap="square">
            <a:spAutoFit/>
          </a:bodyPr>
          <a:lstStyle/>
          <a:p>
            <a:r>
              <a:rPr lang="ja-JP" altLang="en-US" sz="1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年</a:t>
            </a:r>
            <a:r>
              <a:rPr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月吉日</a:t>
            </a:r>
            <a:endParaRPr lang="ja-JP" altLang="en-US" sz="1100" dirty="0">
              <a:latin typeface="游ゴシック" panose="020B0400000000000000" pitchFamily="50" charset="-128"/>
              <a:ea typeface="游ゴシック" panose="020B0400000000000000" pitchFamily="50" charset="-128"/>
            </a:endParaRPr>
          </a:p>
        </p:txBody>
      </p:sp>
      <p:sp>
        <p:nvSpPr>
          <p:cNvPr id="11" name="テキスト ボックス 10">
            <a:extLst>
              <a:ext uri="{FF2B5EF4-FFF2-40B4-BE49-F238E27FC236}">
                <a16:creationId xmlns:a16="http://schemas.microsoft.com/office/drawing/2014/main" id="{E0378F26-DD24-F1ED-558C-C18BB3C2C713}"/>
              </a:ext>
            </a:extLst>
          </p:cNvPr>
          <p:cNvSpPr txBox="1"/>
          <p:nvPr/>
        </p:nvSpPr>
        <p:spPr>
          <a:xfrm>
            <a:off x="1712935" y="1865235"/>
            <a:ext cx="3432130" cy="338554"/>
          </a:xfrm>
          <a:prstGeom prst="rect">
            <a:avLst/>
          </a:prstGeom>
          <a:noFill/>
        </p:spPr>
        <p:txBody>
          <a:bodyPr wrap="square">
            <a:spAutoFit/>
          </a:bodyPr>
          <a:lstStyle/>
          <a:p>
            <a:pPr algn="ctr"/>
            <a:r>
              <a:rPr lang="ja-JP" altLang="ja-JP" sz="1600" b="1" dirty="0">
                <a:effectLst/>
                <a:latin typeface="游ゴシック" panose="020B0400000000000000" pitchFamily="50" charset="-128"/>
                <a:ea typeface="游ゴシック" panose="020B0400000000000000" pitchFamily="50" charset="-128"/>
                <a:cs typeface="Times New Roman" panose="02020603050405020304" pitchFamily="18" charset="0"/>
              </a:rPr>
              <a:t>請求</a:t>
            </a:r>
            <a:r>
              <a:rPr lang="ja-JP" altLang="en-US" sz="1600" b="1" dirty="0">
                <a:effectLst/>
                <a:latin typeface="游ゴシック" panose="020B0400000000000000" pitchFamily="50" charset="-128"/>
                <a:ea typeface="游ゴシック" panose="020B0400000000000000" pitchFamily="50" charset="-128"/>
                <a:cs typeface="Times New Roman" panose="02020603050405020304" pitchFamily="18" charset="0"/>
              </a:rPr>
              <a:t>方法変更に関するご連絡</a:t>
            </a:r>
            <a:endParaRPr lang="ja-JP" altLang="en-US" sz="1600" dirty="0">
              <a:latin typeface="游ゴシック" panose="020B0400000000000000" pitchFamily="50" charset="-128"/>
              <a:ea typeface="游ゴシック" panose="020B0400000000000000" pitchFamily="50" charset="-128"/>
            </a:endParaRPr>
          </a:p>
        </p:txBody>
      </p:sp>
      <p:sp>
        <p:nvSpPr>
          <p:cNvPr id="13" name="テキスト ボックス 12">
            <a:extLst>
              <a:ext uri="{FF2B5EF4-FFF2-40B4-BE49-F238E27FC236}">
                <a16:creationId xmlns:a16="http://schemas.microsoft.com/office/drawing/2014/main" id="{C88381B0-82F7-BF65-3AAD-A2C3C1657E15}"/>
              </a:ext>
            </a:extLst>
          </p:cNvPr>
          <p:cNvSpPr txBox="1"/>
          <p:nvPr/>
        </p:nvSpPr>
        <p:spPr>
          <a:xfrm>
            <a:off x="376686" y="2632681"/>
            <a:ext cx="6104627" cy="3308598"/>
          </a:xfrm>
          <a:prstGeom prst="rect">
            <a:avLst/>
          </a:prstGeom>
          <a:noFill/>
        </p:spPr>
        <p:txBody>
          <a:bodyPr wrap="square">
            <a:spAutoFit/>
          </a:bodyPr>
          <a:lstStyle/>
          <a:p>
            <a:pPr algn="just"/>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平素は格別のお引き立てを賜り、厚く御礼申し上げます。</a:t>
            </a:r>
            <a:endPar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just"/>
            <a:endPar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この度、</a:t>
            </a:r>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経理業務に関わる法律</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の改定に伴</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い弊社からの請求書送付方法を変更する運びとなりました。</a:t>
            </a:r>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今後は</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10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BtoB</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プラットフォーム 請求書」</a:t>
            </a:r>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を利用して請求書をご送付させていただきます。</a:t>
            </a:r>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l"/>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これに伴い、弊社からご送付する請求書はすべて</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WEB</a:t>
            </a:r>
            <a:r>
              <a:rPr lang="ja-JP" altLang="en-US"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上でご確認いただけるようになります。</a:t>
            </a:r>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l"/>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まずは、電子請求書を受領いただくご準備として、下記日程にて圧着ハガキ・メール、もしくは</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FAX</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にてご登録のお願いを送付いたしますので、お手元に届きましたら</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ID</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登録のお手続きをお願いいたします。</a:t>
            </a:r>
          </a:p>
          <a:p>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　尚、弊社の「適格請求書発行事業者登録番号」につきましても、「</a:t>
            </a:r>
            <a:r>
              <a:rPr lang="en-US" altLang="ja-JP" sz="1100" dirty="0" err="1">
                <a:effectLst/>
                <a:latin typeface="游ゴシック" panose="020B0400000000000000" pitchFamily="50" charset="-128"/>
                <a:ea typeface="游ゴシック" panose="020B0400000000000000" pitchFamily="50" charset="-128"/>
                <a:cs typeface="Times New Roman" panose="02020603050405020304" pitchFamily="18" charset="0"/>
              </a:rPr>
              <a:t>BtoB</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プラッ</a:t>
            </a:r>
            <a:r>
              <a:rPr lang="ja-JP" altLang="en-US" sz="1100" dirty="0">
                <a:effectLst/>
                <a:latin typeface="游ゴシック" panose="020B0400000000000000" pitchFamily="50" charset="-128"/>
                <a:ea typeface="游ゴシック" panose="020B0400000000000000" pitchFamily="50" charset="-128"/>
                <a:cs typeface="Times New Roman" panose="02020603050405020304" pitchFamily="18" charset="0"/>
              </a:rPr>
              <a:t>ト</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フォーム」上で公開しておりますので、ご確認頂ければ幸甚です。</a:t>
            </a:r>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algn="l"/>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133350" algn="l"/>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また、合わせて収納業務を代行会社へ委託するため、</a:t>
            </a:r>
            <a:r>
              <a:rPr lang="ja-JP" altLang="en-US" sz="1100" b="1" u="sng" kern="100" dirty="0">
                <a:latin typeface="游ゴシック" panose="020B0400000000000000" pitchFamily="50" charset="-128"/>
                <a:ea typeface="游ゴシック" panose="020B0400000000000000" pitchFamily="50" charset="-128"/>
                <a:cs typeface="Times New Roman" panose="02020603050405020304" pitchFamily="18" charset="0"/>
              </a:rPr>
              <a:t>○○月締め分の請求書より、</a:t>
            </a:r>
            <a:br>
              <a:rPr lang="en-US" altLang="ja-JP" sz="1100" b="1" u="sng" kern="100" dirty="0">
                <a:latin typeface="游ゴシック" panose="020B0400000000000000" pitchFamily="50" charset="-128"/>
                <a:ea typeface="游ゴシック" panose="020B0400000000000000" pitchFamily="50" charset="-128"/>
                <a:cs typeface="Times New Roman" panose="02020603050405020304" pitchFamily="18" charset="0"/>
              </a:rPr>
            </a:br>
            <a:r>
              <a:rPr lang="ja-JP" altLang="en-US" sz="1100" b="1" kern="100" dirty="0">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100" b="1" u="sng" kern="100" dirty="0">
                <a:latin typeface="游ゴシック" panose="020B0400000000000000" pitchFamily="50" charset="-128"/>
                <a:ea typeface="游ゴシック" panose="020B0400000000000000" pitchFamily="50" charset="-128"/>
                <a:cs typeface="Times New Roman" panose="02020603050405020304" pitchFamily="18" charset="0"/>
              </a:rPr>
              <a:t>お振込みいただく口座が変更となります。</a:t>
            </a:r>
            <a:endParaRPr lang="en-US" altLang="ja-JP" sz="1100" b="1" u="sng"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133350" algn="l"/>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rPr>
              <a:t>※</a:t>
            </a:r>
            <a:r>
              <a:rPr lang="ja-JP" altLang="en-US" sz="1100" kern="100" dirty="0">
                <a:latin typeface="游ゴシック" panose="020B0400000000000000" pitchFamily="50" charset="-128"/>
                <a:ea typeface="游ゴシック" panose="020B0400000000000000" pitchFamily="50" charset="-128"/>
                <a:cs typeface="Times New Roman" panose="02020603050405020304" pitchFamily="18" charset="0"/>
              </a:rPr>
              <a:t>口座振替ご利用の場合は、お手数ですが銀行振込にてお支払いをお願いします）</a:t>
            </a:r>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133350" algn="l"/>
            <a:endParaRPr lang="en-US" altLang="ja-JP" sz="1100"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133350"/>
            <a:r>
              <a:rPr lang="ja-JP" altLang="en-US" sz="1100" b="1" u="sng" kern="100" dirty="0">
                <a:latin typeface="游ゴシック" panose="020B0400000000000000" pitchFamily="50" charset="-128"/>
                <a:ea typeface="游ゴシック" panose="020B0400000000000000" pitchFamily="50" charset="-128"/>
                <a:cs typeface="Times New Roman" panose="02020603050405020304" pitchFamily="18" charset="0"/>
              </a:rPr>
              <a:t>収納代行サービス利用にともなう変更点については、別紙をご参照くださいませ。</a:t>
            </a:r>
            <a:endParaRPr lang="en-US" altLang="ja-JP" sz="1100" b="1" u="sng" kern="100" dirty="0">
              <a:latin typeface="游ゴシック" panose="020B0400000000000000" pitchFamily="50" charset="-128"/>
              <a:ea typeface="游ゴシック" panose="020B0400000000000000" pitchFamily="50" charset="-128"/>
              <a:cs typeface="Times New Roman" panose="02020603050405020304" pitchFamily="18" charset="0"/>
            </a:endParaRPr>
          </a:p>
          <a:p>
            <a:pPr indent="133350" algn="l"/>
            <a:endPar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F1B23F56-52DC-077E-C106-BF28FE931F56}"/>
              </a:ext>
            </a:extLst>
          </p:cNvPr>
          <p:cNvSpPr txBox="1"/>
          <p:nvPr/>
        </p:nvSpPr>
        <p:spPr>
          <a:xfrm>
            <a:off x="609601" y="6301964"/>
            <a:ext cx="4464484" cy="430887"/>
          </a:xfrm>
          <a:prstGeom prst="rect">
            <a:avLst/>
          </a:prstGeom>
          <a:noFill/>
        </p:spPr>
        <p:txBody>
          <a:bodyPr wrap="square">
            <a:spAutoFit/>
          </a:bodyPr>
          <a:lstStyle/>
          <a:p>
            <a:pPr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■当社でインボイスとして取り扱う帳票</a:t>
            </a:r>
          </a:p>
          <a:p>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請求</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書（消費税計算は</a:t>
            </a:r>
            <a:r>
              <a:rPr lang="ja-JP" altLang="en-US" sz="1100" dirty="0">
                <a:latin typeface="游ゴシック" panose="020B0400000000000000" pitchFamily="50" charset="-128"/>
                <a:ea typeface="游ゴシック" panose="020B0400000000000000" pitchFamily="50" charset="-128"/>
                <a:cs typeface="Times New Roman" panose="02020603050405020304" pitchFamily="18" charset="0"/>
              </a:rPr>
              <a:t>請求</a:t>
            </a:r>
            <a:r>
              <a:rPr lang="ja-JP" altLang="ja-JP" sz="1100" dirty="0">
                <a:effectLst/>
                <a:latin typeface="游ゴシック" panose="020B0400000000000000" pitchFamily="50" charset="-128"/>
                <a:ea typeface="游ゴシック" panose="020B0400000000000000" pitchFamily="50" charset="-128"/>
                <a:cs typeface="Times New Roman" panose="02020603050405020304" pitchFamily="18" charset="0"/>
              </a:rPr>
              <a:t>書単位で行います）</a:t>
            </a:r>
            <a:endParaRPr lang="ja-JP" altLang="en-US" sz="1100" dirty="0">
              <a:latin typeface="游ゴシック" panose="020B0400000000000000" pitchFamily="50" charset="-128"/>
              <a:ea typeface="游ゴシック" panose="020B0400000000000000" pitchFamily="50" charset="-128"/>
            </a:endParaRPr>
          </a:p>
        </p:txBody>
      </p:sp>
      <p:sp>
        <p:nvSpPr>
          <p:cNvPr id="17" name="テキスト ボックス 16">
            <a:extLst>
              <a:ext uri="{FF2B5EF4-FFF2-40B4-BE49-F238E27FC236}">
                <a16:creationId xmlns:a16="http://schemas.microsoft.com/office/drawing/2014/main" id="{C8AD5AD9-0E9D-C589-5487-E700C9444713}"/>
              </a:ext>
            </a:extLst>
          </p:cNvPr>
          <p:cNvSpPr txBox="1"/>
          <p:nvPr/>
        </p:nvSpPr>
        <p:spPr>
          <a:xfrm>
            <a:off x="2745289" y="7686227"/>
            <a:ext cx="3432130" cy="276999"/>
          </a:xfrm>
          <a:prstGeom prst="rect">
            <a:avLst/>
          </a:prstGeom>
          <a:noFill/>
        </p:spPr>
        <p:txBody>
          <a:bodyPr wrap="square">
            <a:spAutoFit/>
          </a:bodyPr>
          <a:lstStyle/>
          <a:p>
            <a:pPr algn="r"/>
            <a:r>
              <a:rPr lang="ja-JP" altLang="ja-JP" sz="1200" kern="100" dirty="0">
                <a:effectLst/>
                <a:latin typeface="游ゴシック" panose="020B0400000000000000" pitchFamily="50" charset="-128"/>
                <a:ea typeface="游ゴシック" panose="020B0400000000000000" pitchFamily="50" charset="-128"/>
                <a:cs typeface="Times New Roman" panose="02020603050405020304" pitchFamily="18" charset="0"/>
              </a:rPr>
              <a:t>敬具</a:t>
            </a:r>
          </a:p>
        </p:txBody>
      </p:sp>
      <p:sp>
        <p:nvSpPr>
          <p:cNvPr id="6" name="テキスト ボックス 5">
            <a:extLst>
              <a:ext uri="{FF2B5EF4-FFF2-40B4-BE49-F238E27FC236}">
                <a16:creationId xmlns:a16="http://schemas.microsoft.com/office/drawing/2014/main" id="{5F3EADC3-73AF-0919-A1E2-7C3F97EB766B}"/>
              </a:ext>
            </a:extLst>
          </p:cNvPr>
          <p:cNvSpPr txBox="1"/>
          <p:nvPr/>
        </p:nvSpPr>
        <p:spPr>
          <a:xfrm>
            <a:off x="609601" y="6840207"/>
            <a:ext cx="5174119" cy="738664"/>
          </a:xfrm>
          <a:prstGeom prst="rect">
            <a:avLst/>
          </a:prstGeom>
          <a:noFill/>
        </p:spPr>
        <p:txBody>
          <a:bodyPr wrap="square">
            <a:spAutoFit/>
          </a:bodyPr>
          <a:lstStyle/>
          <a:p>
            <a:pPr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■システム運営会社</a:t>
            </a:r>
          </a:p>
          <a:p>
            <a:pPr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株式会社インフォマート（</a:t>
            </a:r>
            <a:r>
              <a:rPr lang="en-US" altLang="ja-JP" sz="1100" kern="100" dirty="0" err="1">
                <a:effectLst/>
                <a:latin typeface="游ゴシック" panose="020B0400000000000000" pitchFamily="50" charset="-128"/>
                <a:ea typeface="游ゴシック" panose="020B0400000000000000" pitchFamily="50" charset="-128"/>
                <a:cs typeface="Times New Roman" panose="02020603050405020304" pitchFamily="18" charset="0"/>
              </a:rPr>
              <a:t>BtoB</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 </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プラットフォーム 請求書）</a:t>
            </a:r>
          </a:p>
          <a:p>
            <a:pPr indent="133350" algn="l"/>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システム詳細は以下</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URL</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、または、</a:t>
            </a:r>
            <a:r>
              <a:rPr lang="en-US"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QR</a:t>
            </a:r>
            <a:r>
              <a:rPr lang="ja-JP" alt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rPr>
              <a:t>コードよりご確認可能です。</a:t>
            </a:r>
          </a:p>
          <a:p>
            <a:pPr algn="l"/>
            <a:r>
              <a:rPr lang="en-US" altLang="ja-JP" sz="900" kern="100" dirty="0">
                <a:effectLst/>
                <a:latin typeface="游ゴシック" panose="020B0400000000000000" pitchFamily="50" charset="-128"/>
                <a:ea typeface="游ゴシック" panose="020B0400000000000000" pitchFamily="50" charset="-128"/>
                <a:cs typeface="Times New Roman" panose="02020603050405020304" pitchFamily="18" charset="0"/>
              </a:rPr>
              <a:t>https://infomartkeiristation.commmune.com/view/box?boxId=UZVFA5eh6&amp;categoryIndex=99</a:t>
            </a:r>
            <a:endParaRPr lang="ja-JP" altLang="ja-JP" sz="9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pic>
        <p:nvPicPr>
          <p:cNvPr id="8" name="図 7">
            <a:extLst>
              <a:ext uri="{FF2B5EF4-FFF2-40B4-BE49-F238E27FC236}">
                <a16:creationId xmlns:a16="http://schemas.microsoft.com/office/drawing/2014/main" id="{80044A9A-1F8B-9C69-2D88-2C1E7034514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1934" y="6301964"/>
            <a:ext cx="705485" cy="696595"/>
          </a:xfrm>
          <a:prstGeom prst="rect">
            <a:avLst/>
          </a:prstGeom>
        </p:spPr>
      </p:pic>
      <p:sp>
        <p:nvSpPr>
          <p:cNvPr id="2" name="正方形/長方形 1">
            <a:extLst>
              <a:ext uri="{FF2B5EF4-FFF2-40B4-BE49-F238E27FC236}">
                <a16:creationId xmlns:a16="http://schemas.microsoft.com/office/drawing/2014/main" id="{CF162AD5-61A5-B92E-A62F-1D41C339D065}"/>
              </a:ext>
            </a:extLst>
          </p:cNvPr>
          <p:cNvSpPr/>
          <p:nvPr/>
        </p:nvSpPr>
        <p:spPr>
          <a:xfrm>
            <a:off x="534168" y="8066252"/>
            <a:ext cx="5789664" cy="1585738"/>
          </a:xfrm>
          <a:prstGeom prst="rect">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indent="133350" algn="l"/>
            <a:r>
              <a:rPr lang="ja-JP"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＜ご案内送付予定日＞</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267970" algn="l"/>
            <a:r>
              <a:rPr lang="ja-JP" altLang="en-US" sz="1100" b="1" u="sng"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月</a:t>
            </a:r>
            <a:r>
              <a:rPr lang="ja-JP" altLang="en-US"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日（</a:t>
            </a:r>
            <a:r>
              <a:rPr lang="ja-JP" altLang="en-US" sz="1100" b="1" u="sng"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）頃</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電子請求書への切替日：</a:t>
            </a:r>
            <a:r>
              <a:rPr lang="ja-JP" altLang="en-US" sz="2000" b="1" u="sng"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sz="20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月</a:t>
            </a:r>
            <a:r>
              <a:rPr lang="ja-JP" altLang="en-US" sz="20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20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日（</a:t>
            </a:r>
            <a:r>
              <a:rPr lang="ja-JP" altLang="en-US" sz="2000" b="1" u="sng"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a:t>
            </a:r>
            <a:r>
              <a:rPr lang="ja-JP" sz="20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a:t>
            </a: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　※</a:t>
            </a:r>
            <a:r>
              <a:rPr lang="en-US" alt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11</a:t>
            </a:r>
            <a:r>
              <a:rPr lang="ja-JP" altLang="en-US" sz="1100" b="1" u="sng"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月</a:t>
            </a:r>
            <a:r>
              <a:rPr lang="ja-JP" sz="1100" b="1" u="sng"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締め分より</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algn="ctr"/>
            <a:r>
              <a:rPr lang="en-US" sz="1100" b="1" u="none" strike="noStrike"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 </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133350" algn="l"/>
            <a:r>
              <a:rPr lang="ja-JP"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■本件に関するお問合せ先</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266700" algn="l"/>
            <a:r>
              <a:rPr lang="ja-JP" altLang="en-US"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会社名</a:t>
            </a:r>
            <a:endParaRPr lang="en-US" altLang="ja-JP"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266700" algn="l"/>
            <a:r>
              <a:rPr lang="ja-JP" altLang="en-US" sz="1100" kern="100" dirty="0">
                <a:solidFill>
                  <a:srgbClr val="000000"/>
                </a:solidFill>
                <a:latin typeface="游ゴシック" panose="020B0400000000000000" pitchFamily="50" charset="-128"/>
                <a:ea typeface="游ゴシック" panose="020B0400000000000000" pitchFamily="50" charset="-128"/>
                <a:cs typeface="Times New Roman" panose="02020603050405020304" pitchFamily="18" charset="0"/>
              </a:rPr>
              <a:t>部署</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a:p>
            <a:pPr indent="266700" algn="just"/>
            <a:r>
              <a:rPr lang="ja-JP"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連絡先</a:t>
            </a:r>
            <a:r>
              <a:rPr lang="ja-JP" altLang="en-US" sz="1100" kern="100" dirty="0">
                <a:solidFill>
                  <a:srgbClr val="000000"/>
                </a:solidFill>
                <a:effectLst/>
                <a:latin typeface="游ゴシック" panose="020B0400000000000000" pitchFamily="50" charset="-128"/>
                <a:ea typeface="游ゴシック" panose="020B0400000000000000" pitchFamily="50" charset="-128"/>
                <a:cs typeface="Times New Roman" panose="02020603050405020304" pitchFamily="18" charset="0"/>
              </a:rPr>
              <a:t>　</a:t>
            </a:r>
            <a:endParaRPr lang="ja-JP" sz="11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728549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D7DA56F7-4EFE-2C24-E505-4C675E7F08BB}"/>
              </a:ext>
            </a:extLst>
          </p:cNvPr>
          <p:cNvSpPr/>
          <p:nvPr/>
        </p:nvSpPr>
        <p:spPr>
          <a:xfrm>
            <a:off x="331787" y="252028"/>
            <a:ext cx="6194425" cy="350004"/>
          </a:xfrm>
          <a:prstGeom prst="rect">
            <a:avLst/>
          </a:prstGeom>
          <a:solidFill>
            <a:srgbClr val="00645A"/>
          </a:solidFill>
          <a:ln>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お振込先口座変更のご案内</a:t>
            </a:r>
          </a:p>
        </p:txBody>
      </p:sp>
      <p:sp>
        <p:nvSpPr>
          <p:cNvPr id="5" name="テキスト ボックス 4">
            <a:extLst>
              <a:ext uri="{FF2B5EF4-FFF2-40B4-BE49-F238E27FC236}">
                <a16:creationId xmlns:a16="http://schemas.microsoft.com/office/drawing/2014/main" id="{DE8D7601-B852-63DC-433C-97ABE4D22AED}"/>
              </a:ext>
            </a:extLst>
          </p:cNvPr>
          <p:cNvSpPr txBox="1"/>
          <p:nvPr/>
        </p:nvSpPr>
        <p:spPr>
          <a:xfrm>
            <a:off x="331787" y="711558"/>
            <a:ext cx="6194425" cy="938719"/>
          </a:xfrm>
          <a:prstGeom prst="rect">
            <a:avLst/>
          </a:prstGeom>
          <a:noFill/>
        </p:spPr>
        <p:txBody>
          <a:bodyPr wrap="square" rtlCol="0">
            <a:spAutoFit/>
          </a:bodyPr>
          <a:lstStyle/>
          <a:p>
            <a:r>
              <a:rPr kumimoji="1" lang="ja-JP" altLang="en-US" sz="1100" b="1" dirty="0"/>
              <a:t>貴社へのご請求につきまして、株式会社インフォマートの</a:t>
            </a:r>
            <a:br>
              <a:rPr kumimoji="1" lang="en-US" altLang="ja-JP" sz="1100" b="1" dirty="0"/>
            </a:br>
            <a:r>
              <a:rPr kumimoji="1" lang="ja-JP" altLang="en-US" sz="1100" b="1" dirty="0">
                <a:solidFill>
                  <a:schemeClr val="accent2"/>
                </a:solidFill>
              </a:rPr>
              <a:t>パートナー企業であるマネーフォワードケッサイ株式会社</a:t>
            </a:r>
            <a:r>
              <a:rPr kumimoji="1" lang="ja-JP" altLang="en-US" sz="1100" b="1" dirty="0"/>
              <a:t>が収納業務を代行します。</a:t>
            </a:r>
            <a:endParaRPr kumimoji="1" lang="en-US" altLang="ja-JP" sz="1100" b="1" dirty="0"/>
          </a:p>
          <a:p>
            <a:endParaRPr kumimoji="1" lang="en-US" altLang="ja-JP" sz="1100" dirty="0"/>
          </a:p>
          <a:p>
            <a:r>
              <a:rPr kumimoji="1" lang="en-US" altLang="ja-JP" sz="1100" dirty="0" err="1"/>
              <a:t>BtoB</a:t>
            </a:r>
            <a:r>
              <a:rPr kumimoji="1" lang="ja-JP" altLang="en-US" sz="1100" dirty="0"/>
              <a:t>プラットフォーム請求書に記載された</a:t>
            </a:r>
            <a:r>
              <a:rPr kumimoji="1" lang="ja-JP" altLang="en-US" sz="1100" b="1" dirty="0">
                <a:solidFill>
                  <a:schemeClr val="accent2"/>
                </a:solidFill>
              </a:rPr>
              <a:t>マネーフォワードケッサイ名義の口座へお支払い</a:t>
            </a:r>
            <a:r>
              <a:rPr kumimoji="1" lang="ja-JP" altLang="en-US" sz="1100" dirty="0"/>
              <a:t>を</a:t>
            </a:r>
            <a:endParaRPr kumimoji="1" lang="en-US" altLang="ja-JP" sz="1100" dirty="0"/>
          </a:p>
          <a:p>
            <a:r>
              <a:rPr kumimoji="1" lang="ja-JP" altLang="en-US" sz="1100" dirty="0"/>
              <a:t>お願いいたします。</a:t>
            </a:r>
          </a:p>
        </p:txBody>
      </p:sp>
      <p:sp>
        <p:nvSpPr>
          <p:cNvPr id="8" name="テキスト ボックス 7">
            <a:extLst>
              <a:ext uri="{FF2B5EF4-FFF2-40B4-BE49-F238E27FC236}">
                <a16:creationId xmlns:a16="http://schemas.microsoft.com/office/drawing/2014/main" id="{DD00ED8B-325C-9EA4-F298-7D7371F1E5DE}"/>
              </a:ext>
            </a:extLst>
          </p:cNvPr>
          <p:cNvSpPr txBox="1"/>
          <p:nvPr/>
        </p:nvSpPr>
        <p:spPr>
          <a:xfrm>
            <a:off x="348932" y="3958220"/>
            <a:ext cx="5832793" cy="276999"/>
          </a:xfrm>
          <a:prstGeom prst="rect">
            <a:avLst/>
          </a:prstGeom>
          <a:noFill/>
        </p:spPr>
        <p:txBody>
          <a:bodyPr wrap="square" rtlCol="0">
            <a:spAutoFit/>
          </a:bodyPr>
          <a:lstStyle/>
          <a:p>
            <a:r>
              <a:rPr kumimoji="1" lang="en-US" altLang="ja-JP" sz="600" dirty="0"/>
              <a:t>※</a:t>
            </a:r>
            <a:r>
              <a:rPr kumimoji="1" lang="ja-JP" altLang="en-US" sz="600" dirty="0"/>
              <a:t>お支払期限を超過した請求については、マネーフォワードケッサイ株式会社が求償権に基づいて入金確認連絡を行います。</a:t>
            </a:r>
            <a:endParaRPr kumimoji="1" lang="en-US" altLang="ja-JP" sz="600" dirty="0"/>
          </a:p>
          <a:p>
            <a:r>
              <a:rPr kumimoji="1" lang="en-US" altLang="ja-JP" sz="600" dirty="0"/>
              <a:t>※</a:t>
            </a:r>
            <a:r>
              <a:rPr kumimoji="1" lang="ja-JP" altLang="en-US" sz="600" dirty="0"/>
              <a:t>マネーフォワードケッサイ株式会社では、ご請求の内容や販売元とのご契約に関する質問についてはご回答できかねます。販売元に直接お問い合わせください。</a:t>
            </a:r>
            <a:endParaRPr kumimoji="1" lang="en-US" altLang="ja-JP" sz="600" dirty="0"/>
          </a:p>
        </p:txBody>
      </p:sp>
      <p:sp>
        <p:nvSpPr>
          <p:cNvPr id="9" name="正方形/長方形 8">
            <a:extLst>
              <a:ext uri="{FF2B5EF4-FFF2-40B4-BE49-F238E27FC236}">
                <a16:creationId xmlns:a16="http://schemas.microsoft.com/office/drawing/2014/main" id="{A06FE28D-5C77-0A1B-5AD0-ADE24FF5C63C}"/>
              </a:ext>
            </a:extLst>
          </p:cNvPr>
          <p:cNvSpPr/>
          <p:nvPr/>
        </p:nvSpPr>
        <p:spPr>
          <a:xfrm>
            <a:off x="331787" y="4369347"/>
            <a:ext cx="6194425" cy="350004"/>
          </a:xfrm>
          <a:prstGeom prst="rect">
            <a:avLst/>
          </a:prstGeom>
          <a:solidFill>
            <a:srgbClr val="00645A"/>
          </a:solidFill>
          <a:ln>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t>お振込先口座について</a:t>
            </a:r>
          </a:p>
        </p:txBody>
      </p:sp>
      <p:sp>
        <p:nvSpPr>
          <p:cNvPr id="10" name="テキスト ボックス 9">
            <a:extLst>
              <a:ext uri="{FF2B5EF4-FFF2-40B4-BE49-F238E27FC236}">
                <a16:creationId xmlns:a16="http://schemas.microsoft.com/office/drawing/2014/main" id="{7C5A67C9-E0AB-AA01-F94E-36BCE32033FC}"/>
              </a:ext>
            </a:extLst>
          </p:cNvPr>
          <p:cNvSpPr txBox="1"/>
          <p:nvPr/>
        </p:nvSpPr>
        <p:spPr>
          <a:xfrm>
            <a:off x="331787" y="4885006"/>
            <a:ext cx="5168901" cy="369332"/>
          </a:xfrm>
          <a:prstGeom prst="rect">
            <a:avLst/>
          </a:prstGeom>
          <a:noFill/>
        </p:spPr>
        <p:txBody>
          <a:bodyPr wrap="square" rtlCol="0">
            <a:spAutoFit/>
          </a:bodyPr>
          <a:lstStyle/>
          <a:p>
            <a:r>
              <a:rPr kumimoji="1" lang="en-US" altLang="ja-JP" sz="900" dirty="0" err="1"/>
              <a:t>BtoB</a:t>
            </a:r>
            <a:r>
              <a:rPr kumimoji="1" lang="ja-JP" altLang="en-US" sz="900" dirty="0"/>
              <a:t>プラットフォーム請求書に記載されている口座へお振込みください。</a:t>
            </a:r>
            <a:endParaRPr kumimoji="1" lang="en-US" altLang="ja-JP" sz="900" dirty="0"/>
          </a:p>
          <a:p>
            <a:r>
              <a:rPr kumimoji="1" lang="ja-JP" altLang="en-US" sz="900" dirty="0"/>
              <a:t>以下のイメージは請求書を</a:t>
            </a:r>
            <a:r>
              <a:rPr kumimoji="1" lang="en-US" altLang="ja-JP" sz="900" dirty="0"/>
              <a:t>Web</a:t>
            </a:r>
            <a:r>
              <a:rPr kumimoji="1" lang="ja-JP" altLang="en-US" sz="900" dirty="0"/>
              <a:t>で受取った際の画面からの確認方法となります。</a:t>
            </a:r>
          </a:p>
        </p:txBody>
      </p:sp>
      <p:sp>
        <p:nvSpPr>
          <p:cNvPr id="15" name="テキスト ボックス 14">
            <a:extLst>
              <a:ext uri="{FF2B5EF4-FFF2-40B4-BE49-F238E27FC236}">
                <a16:creationId xmlns:a16="http://schemas.microsoft.com/office/drawing/2014/main" id="{EFF27E93-2139-DEB5-FDD9-EBD84048744E}"/>
              </a:ext>
            </a:extLst>
          </p:cNvPr>
          <p:cNvSpPr txBox="1"/>
          <p:nvPr/>
        </p:nvSpPr>
        <p:spPr>
          <a:xfrm>
            <a:off x="4062410" y="5502752"/>
            <a:ext cx="1901824" cy="246221"/>
          </a:xfrm>
          <a:prstGeom prst="rect">
            <a:avLst/>
          </a:prstGeom>
          <a:noFill/>
        </p:spPr>
        <p:txBody>
          <a:bodyPr wrap="square" rtlCol="0">
            <a:spAutoFit/>
          </a:bodyPr>
          <a:lstStyle/>
          <a:p>
            <a:r>
              <a:rPr kumimoji="1" lang="ja-JP" altLang="en-US" sz="1000" b="1" dirty="0"/>
              <a:t>おもて情報</a:t>
            </a:r>
            <a:r>
              <a:rPr kumimoji="1" lang="ja-JP" altLang="en-US" sz="1000" dirty="0"/>
              <a:t>を開く</a:t>
            </a:r>
          </a:p>
        </p:txBody>
      </p:sp>
      <p:sp>
        <p:nvSpPr>
          <p:cNvPr id="16" name="テキスト ボックス 15">
            <a:extLst>
              <a:ext uri="{FF2B5EF4-FFF2-40B4-BE49-F238E27FC236}">
                <a16:creationId xmlns:a16="http://schemas.microsoft.com/office/drawing/2014/main" id="{636BCF27-CE07-64B8-92CF-03AEF0297775}"/>
              </a:ext>
            </a:extLst>
          </p:cNvPr>
          <p:cNvSpPr txBox="1"/>
          <p:nvPr/>
        </p:nvSpPr>
        <p:spPr>
          <a:xfrm>
            <a:off x="4062410" y="5908974"/>
            <a:ext cx="1901824" cy="246221"/>
          </a:xfrm>
          <a:prstGeom prst="rect">
            <a:avLst/>
          </a:prstGeom>
          <a:noFill/>
        </p:spPr>
        <p:txBody>
          <a:bodyPr wrap="square" rtlCol="0">
            <a:spAutoFit/>
          </a:bodyPr>
          <a:lstStyle/>
          <a:p>
            <a:r>
              <a:rPr kumimoji="1" lang="ja-JP" altLang="en-US" sz="1000" b="1" dirty="0"/>
              <a:t>請求金額</a:t>
            </a:r>
            <a:r>
              <a:rPr kumimoji="1" lang="ja-JP" altLang="en-US" sz="1000" dirty="0"/>
              <a:t>を確認する</a:t>
            </a:r>
          </a:p>
        </p:txBody>
      </p:sp>
      <p:sp>
        <p:nvSpPr>
          <p:cNvPr id="17" name="テキスト ボックス 16">
            <a:extLst>
              <a:ext uri="{FF2B5EF4-FFF2-40B4-BE49-F238E27FC236}">
                <a16:creationId xmlns:a16="http://schemas.microsoft.com/office/drawing/2014/main" id="{3F6E81DD-2507-E541-8D1B-91D606DF5B9C}"/>
              </a:ext>
            </a:extLst>
          </p:cNvPr>
          <p:cNvSpPr txBox="1"/>
          <p:nvPr/>
        </p:nvSpPr>
        <p:spPr>
          <a:xfrm>
            <a:off x="4062410" y="6847770"/>
            <a:ext cx="1901824" cy="246221"/>
          </a:xfrm>
          <a:prstGeom prst="rect">
            <a:avLst/>
          </a:prstGeom>
          <a:noFill/>
        </p:spPr>
        <p:txBody>
          <a:bodyPr wrap="square" rtlCol="0">
            <a:spAutoFit/>
          </a:bodyPr>
          <a:lstStyle/>
          <a:p>
            <a:r>
              <a:rPr kumimoji="1" lang="ja-JP" altLang="en-US" sz="1000" b="1" dirty="0"/>
              <a:t>振込先</a:t>
            </a:r>
            <a:r>
              <a:rPr kumimoji="1" lang="ja-JP" altLang="en-US" sz="1000" dirty="0"/>
              <a:t>を確認する</a:t>
            </a:r>
          </a:p>
        </p:txBody>
      </p:sp>
      <p:graphicFrame>
        <p:nvGraphicFramePr>
          <p:cNvPr id="18" name="表 18">
            <a:extLst>
              <a:ext uri="{FF2B5EF4-FFF2-40B4-BE49-F238E27FC236}">
                <a16:creationId xmlns:a16="http://schemas.microsoft.com/office/drawing/2014/main" id="{B0B6776E-847E-0903-7069-CB58BD7EAEBD}"/>
              </a:ext>
            </a:extLst>
          </p:cNvPr>
          <p:cNvGraphicFramePr>
            <a:graphicFrameLocks noGrp="1"/>
          </p:cNvGraphicFramePr>
          <p:nvPr>
            <p:extLst>
              <p:ext uri="{D42A27DB-BD31-4B8C-83A1-F6EECF244321}">
                <p14:modId xmlns:p14="http://schemas.microsoft.com/office/powerpoint/2010/main" val="636944757"/>
              </p:ext>
            </p:extLst>
          </p:nvPr>
        </p:nvGraphicFramePr>
        <p:xfrm>
          <a:off x="4176708" y="6212170"/>
          <a:ext cx="2349504" cy="198120"/>
        </p:xfrm>
        <a:graphic>
          <a:graphicData uri="http://schemas.openxmlformats.org/drawingml/2006/table">
            <a:tbl>
              <a:tblPr firstRow="1" bandRow="1">
                <a:tableStyleId>{5940675A-B579-460E-94D1-54222C63F5DA}</a:tableStyleId>
              </a:tblPr>
              <a:tblGrid>
                <a:gridCol w="823674">
                  <a:extLst>
                    <a:ext uri="{9D8B030D-6E8A-4147-A177-3AD203B41FA5}">
                      <a16:colId xmlns:a16="http://schemas.microsoft.com/office/drawing/2014/main" val="3360036855"/>
                    </a:ext>
                  </a:extLst>
                </a:gridCol>
                <a:gridCol w="1525830">
                  <a:extLst>
                    <a:ext uri="{9D8B030D-6E8A-4147-A177-3AD203B41FA5}">
                      <a16:colId xmlns:a16="http://schemas.microsoft.com/office/drawing/2014/main" val="956669931"/>
                    </a:ext>
                  </a:extLst>
                </a:gridCol>
              </a:tblGrid>
              <a:tr h="195196">
                <a:tc>
                  <a:txBody>
                    <a:bodyPr/>
                    <a:lstStyle/>
                    <a:p>
                      <a:r>
                        <a:rPr kumimoji="1" lang="ja-JP" altLang="en-US" sz="700" dirty="0"/>
                        <a:t>銀行振込手数料</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r>
                        <a:rPr kumimoji="1" lang="ja-JP" altLang="en-US" sz="600" dirty="0"/>
                        <a:t>貴社でのご負担をお願いします。</a:t>
                      </a:r>
                      <a:endParaRPr kumimoji="1" lang="en-US" altLang="ja-JP" sz="6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6802029"/>
                  </a:ext>
                </a:extLst>
              </a:tr>
            </a:tbl>
          </a:graphicData>
        </a:graphic>
      </p:graphicFrame>
      <p:sp>
        <p:nvSpPr>
          <p:cNvPr id="19" name="テキスト ボックス 18">
            <a:extLst>
              <a:ext uri="{FF2B5EF4-FFF2-40B4-BE49-F238E27FC236}">
                <a16:creationId xmlns:a16="http://schemas.microsoft.com/office/drawing/2014/main" id="{D154C417-C38C-8555-941D-CD567A7DB3EE}"/>
              </a:ext>
            </a:extLst>
          </p:cNvPr>
          <p:cNvSpPr txBox="1"/>
          <p:nvPr/>
        </p:nvSpPr>
        <p:spPr>
          <a:xfrm>
            <a:off x="4176707" y="6450831"/>
            <a:ext cx="2076455" cy="276999"/>
          </a:xfrm>
          <a:prstGeom prst="rect">
            <a:avLst/>
          </a:prstGeom>
          <a:noFill/>
        </p:spPr>
        <p:txBody>
          <a:bodyPr wrap="square" rtlCol="0">
            <a:spAutoFit/>
          </a:bodyPr>
          <a:lstStyle/>
          <a:p>
            <a:r>
              <a:rPr kumimoji="1" lang="en-US" altLang="ja-JP" sz="600" dirty="0">
                <a:latin typeface="+mn-ea"/>
              </a:rPr>
              <a:t>※</a:t>
            </a:r>
            <a:r>
              <a:rPr kumimoji="1" lang="ja-JP" altLang="en-US" sz="600" dirty="0">
                <a:latin typeface="+mn-ea"/>
              </a:rPr>
              <a:t>支払い超過が発生した場合、返金事務手数料として</a:t>
            </a:r>
            <a:endParaRPr kumimoji="1" lang="en-US" altLang="ja-JP" sz="600" dirty="0">
              <a:latin typeface="+mn-ea"/>
            </a:endParaRPr>
          </a:p>
          <a:p>
            <a:r>
              <a:rPr kumimoji="1" lang="ja-JP" altLang="en-US" sz="600" dirty="0">
                <a:latin typeface="+mn-ea"/>
              </a:rPr>
              <a:t>　一律</a:t>
            </a:r>
            <a:r>
              <a:rPr kumimoji="1" lang="en-US" altLang="ja-JP" sz="600" dirty="0">
                <a:latin typeface="+mn-ea"/>
              </a:rPr>
              <a:t>990</a:t>
            </a:r>
            <a:r>
              <a:rPr kumimoji="1" lang="ja-JP" altLang="en-US" sz="600" dirty="0">
                <a:latin typeface="+mn-ea"/>
              </a:rPr>
              <a:t>円</a:t>
            </a:r>
            <a:r>
              <a:rPr kumimoji="1" lang="en-US" altLang="ja-JP" sz="600" dirty="0">
                <a:latin typeface="+mn-ea"/>
              </a:rPr>
              <a:t>(</a:t>
            </a:r>
            <a:r>
              <a:rPr kumimoji="1" lang="ja-JP" altLang="en-US" sz="600" dirty="0">
                <a:latin typeface="+mn-ea"/>
              </a:rPr>
              <a:t>税込み</a:t>
            </a:r>
            <a:r>
              <a:rPr kumimoji="1" lang="en-US" altLang="ja-JP" sz="600" dirty="0">
                <a:latin typeface="+mn-ea"/>
              </a:rPr>
              <a:t>)</a:t>
            </a:r>
            <a:r>
              <a:rPr kumimoji="1" lang="ja-JP" altLang="en-US" sz="600" dirty="0">
                <a:latin typeface="+mn-ea"/>
              </a:rPr>
              <a:t>を申し受けます。</a:t>
            </a:r>
          </a:p>
        </p:txBody>
      </p:sp>
      <p:graphicFrame>
        <p:nvGraphicFramePr>
          <p:cNvPr id="20" name="表 18">
            <a:extLst>
              <a:ext uri="{FF2B5EF4-FFF2-40B4-BE49-F238E27FC236}">
                <a16:creationId xmlns:a16="http://schemas.microsoft.com/office/drawing/2014/main" id="{466EBE13-31CA-8A3F-18D8-CA4F08F0F92E}"/>
              </a:ext>
            </a:extLst>
          </p:cNvPr>
          <p:cNvGraphicFramePr>
            <a:graphicFrameLocks noGrp="1"/>
          </p:cNvGraphicFramePr>
          <p:nvPr>
            <p:extLst>
              <p:ext uri="{D42A27DB-BD31-4B8C-83A1-F6EECF244321}">
                <p14:modId xmlns:p14="http://schemas.microsoft.com/office/powerpoint/2010/main" val="1466121962"/>
              </p:ext>
            </p:extLst>
          </p:nvPr>
        </p:nvGraphicFramePr>
        <p:xfrm>
          <a:off x="4176708" y="7185174"/>
          <a:ext cx="2349504" cy="274320"/>
        </p:xfrm>
        <a:graphic>
          <a:graphicData uri="http://schemas.openxmlformats.org/drawingml/2006/table">
            <a:tbl>
              <a:tblPr firstRow="1" bandRow="1">
                <a:tableStyleId>{5940675A-B579-460E-94D1-54222C63F5DA}</a:tableStyleId>
              </a:tblPr>
              <a:tblGrid>
                <a:gridCol w="823674">
                  <a:extLst>
                    <a:ext uri="{9D8B030D-6E8A-4147-A177-3AD203B41FA5}">
                      <a16:colId xmlns:a16="http://schemas.microsoft.com/office/drawing/2014/main" val="3360036855"/>
                    </a:ext>
                  </a:extLst>
                </a:gridCol>
                <a:gridCol w="1525830">
                  <a:extLst>
                    <a:ext uri="{9D8B030D-6E8A-4147-A177-3AD203B41FA5}">
                      <a16:colId xmlns:a16="http://schemas.microsoft.com/office/drawing/2014/main" val="956669931"/>
                    </a:ext>
                  </a:extLst>
                </a:gridCol>
              </a:tblGrid>
              <a:tr h="195196">
                <a:tc>
                  <a:txBody>
                    <a:bodyPr/>
                    <a:lstStyle/>
                    <a:p>
                      <a:r>
                        <a:rPr kumimoji="1" lang="ja-JP" altLang="en-US" sz="700" dirty="0"/>
                        <a:t>お支払先</a:t>
                      </a: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r>
                        <a:rPr kumimoji="1" lang="ja-JP" altLang="en-US" sz="600" dirty="0"/>
                        <a:t>マネーフォワードケッサイ株式会社の</a:t>
                      </a:r>
                      <a:endParaRPr kumimoji="1" lang="en-US" altLang="ja-JP" sz="600" dirty="0"/>
                    </a:p>
                    <a:p>
                      <a:r>
                        <a:rPr kumimoji="1" lang="ja-JP" altLang="en-US" sz="600" dirty="0"/>
                        <a:t>銀行口座になります。</a:t>
                      </a:r>
                      <a:endParaRPr kumimoji="1" lang="en-US" altLang="ja-JP" sz="600" dirty="0"/>
                    </a:p>
                  </a:txBody>
                  <a:tcP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16802029"/>
                  </a:ext>
                </a:extLst>
              </a:tr>
            </a:tbl>
          </a:graphicData>
        </a:graphic>
      </p:graphicFrame>
      <p:sp>
        <p:nvSpPr>
          <p:cNvPr id="21" name="テキスト ボックス 20">
            <a:extLst>
              <a:ext uri="{FF2B5EF4-FFF2-40B4-BE49-F238E27FC236}">
                <a16:creationId xmlns:a16="http://schemas.microsoft.com/office/drawing/2014/main" id="{16B55ADF-28D5-8FC4-0D08-6B5AE2C04E78}"/>
              </a:ext>
            </a:extLst>
          </p:cNvPr>
          <p:cNvSpPr txBox="1"/>
          <p:nvPr/>
        </p:nvSpPr>
        <p:spPr>
          <a:xfrm>
            <a:off x="4176707" y="7528281"/>
            <a:ext cx="2076455" cy="369332"/>
          </a:xfrm>
          <a:prstGeom prst="rect">
            <a:avLst/>
          </a:prstGeom>
          <a:noFill/>
        </p:spPr>
        <p:txBody>
          <a:bodyPr wrap="square" rtlCol="0">
            <a:spAutoFit/>
          </a:bodyPr>
          <a:lstStyle/>
          <a:p>
            <a:r>
              <a:rPr kumimoji="1" lang="en-US" altLang="ja-JP" sz="600" dirty="0">
                <a:latin typeface="+mn-ea"/>
              </a:rPr>
              <a:t>※</a:t>
            </a:r>
            <a:r>
              <a:rPr kumimoji="1" lang="ja-JP" altLang="en-US" sz="600" dirty="0">
                <a:latin typeface="+mn-ea"/>
              </a:rPr>
              <a:t>お振込先口座情報は企業様毎に異なります。</a:t>
            </a:r>
            <a:endParaRPr kumimoji="1" lang="en-US" altLang="ja-JP" sz="600" dirty="0">
              <a:latin typeface="+mn-ea"/>
            </a:endParaRPr>
          </a:p>
          <a:p>
            <a:r>
              <a:rPr kumimoji="1" lang="ja-JP" altLang="en-US" sz="600" dirty="0">
                <a:latin typeface="+mn-ea"/>
              </a:rPr>
              <a:t>　請求書発行前に口座情報のご確認が必要な場合は</a:t>
            </a:r>
            <a:endParaRPr kumimoji="1" lang="en-US" altLang="ja-JP" sz="600" dirty="0">
              <a:latin typeface="+mn-ea"/>
            </a:endParaRPr>
          </a:p>
          <a:p>
            <a:r>
              <a:rPr kumimoji="1" lang="ja-JP" altLang="en-US" sz="600" dirty="0">
                <a:latin typeface="+mn-ea"/>
              </a:rPr>
              <a:t>　販売元までお問い合わせください。</a:t>
            </a:r>
          </a:p>
        </p:txBody>
      </p:sp>
      <p:pic>
        <p:nvPicPr>
          <p:cNvPr id="23" name="図 22">
            <a:extLst>
              <a:ext uri="{FF2B5EF4-FFF2-40B4-BE49-F238E27FC236}">
                <a16:creationId xmlns:a16="http://schemas.microsoft.com/office/drawing/2014/main" id="{77E8C62D-E980-F5AF-01EC-114B438F36FD}"/>
              </a:ext>
            </a:extLst>
          </p:cNvPr>
          <p:cNvPicPr>
            <a:picLocks noChangeAspect="1"/>
          </p:cNvPicPr>
          <p:nvPr/>
        </p:nvPicPr>
        <p:blipFill>
          <a:blip r:embed="rId2"/>
          <a:stretch>
            <a:fillRect/>
          </a:stretch>
        </p:blipFill>
        <p:spPr>
          <a:xfrm>
            <a:off x="331787" y="5373467"/>
            <a:ext cx="3509839" cy="2519368"/>
          </a:xfrm>
          <a:prstGeom prst="rect">
            <a:avLst/>
          </a:prstGeom>
          <a:ln w="6350">
            <a:solidFill>
              <a:schemeClr val="bg1">
                <a:lumMod val="75000"/>
              </a:schemeClr>
            </a:solidFill>
          </a:ln>
        </p:spPr>
      </p:pic>
      <p:sp>
        <p:nvSpPr>
          <p:cNvPr id="24" name="正方形/長方形 23">
            <a:extLst>
              <a:ext uri="{FF2B5EF4-FFF2-40B4-BE49-F238E27FC236}">
                <a16:creationId xmlns:a16="http://schemas.microsoft.com/office/drawing/2014/main" id="{97B79607-5433-C8C6-8B65-FD72C60A70F0}"/>
              </a:ext>
            </a:extLst>
          </p:cNvPr>
          <p:cNvSpPr/>
          <p:nvPr/>
        </p:nvSpPr>
        <p:spPr>
          <a:xfrm>
            <a:off x="914400" y="7672778"/>
            <a:ext cx="1554956" cy="6110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3821E12F-2CA8-C8C0-02F7-5F4E35B2E476}"/>
              </a:ext>
            </a:extLst>
          </p:cNvPr>
          <p:cNvSpPr txBox="1"/>
          <p:nvPr/>
        </p:nvSpPr>
        <p:spPr>
          <a:xfrm>
            <a:off x="819945" y="7626385"/>
            <a:ext cx="2456656" cy="153888"/>
          </a:xfrm>
          <a:prstGeom prst="rect">
            <a:avLst/>
          </a:prstGeom>
          <a:noFill/>
        </p:spPr>
        <p:txBody>
          <a:bodyPr wrap="square" rtlCol="0">
            <a:spAutoFit/>
          </a:bodyPr>
          <a:lstStyle/>
          <a:p>
            <a:r>
              <a:rPr kumimoji="1" lang="en-US" altLang="ja-JP" sz="400" dirty="0">
                <a:latin typeface="Meiryo UI" panose="020B0604030504040204" pitchFamily="50" charset="-128"/>
                <a:ea typeface="Meiryo UI" panose="020B0604030504040204" pitchFamily="50" charset="-128"/>
              </a:rPr>
              <a:t>(0000)</a:t>
            </a:r>
            <a:r>
              <a:rPr kumimoji="1" lang="ja-JP" altLang="en-US" sz="400" dirty="0">
                <a:latin typeface="Meiryo UI" panose="020B0604030504040204" pitchFamily="50" charset="-128"/>
                <a:ea typeface="Meiryo UI" panose="020B0604030504040204" pitchFamily="50" charset="-128"/>
              </a:rPr>
              <a:t>サンプル銀行　</a:t>
            </a:r>
            <a:r>
              <a:rPr kumimoji="1" lang="en-US" altLang="ja-JP" sz="400" dirty="0">
                <a:latin typeface="Meiryo UI" panose="020B0604030504040204" pitchFamily="50" charset="-128"/>
                <a:ea typeface="Meiryo UI" panose="020B0604030504040204" pitchFamily="50" charset="-128"/>
              </a:rPr>
              <a:t>(000)</a:t>
            </a:r>
            <a:r>
              <a:rPr kumimoji="1" lang="ja-JP" altLang="en-US" sz="400" dirty="0">
                <a:latin typeface="Meiryo UI" panose="020B0604030504040204" pitchFamily="50" charset="-128"/>
                <a:ea typeface="Meiryo UI" panose="020B0604030504040204" pitchFamily="50" charset="-128"/>
              </a:rPr>
              <a:t>サンプル支店　普通預金　</a:t>
            </a:r>
            <a:r>
              <a:rPr kumimoji="1" lang="en-US" altLang="ja-JP" sz="400" dirty="0">
                <a:latin typeface="Meiryo UI" panose="020B0604030504040204" pitchFamily="50" charset="-128"/>
                <a:ea typeface="Meiryo UI" panose="020B0604030504040204" pitchFamily="50" charset="-128"/>
              </a:rPr>
              <a:t>1234567</a:t>
            </a:r>
            <a:r>
              <a:rPr kumimoji="1" lang="ja-JP" altLang="en-US" sz="400" dirty="0">
                <a:latin typeface="Meiryo UI" panose="020B0604030504040204" pitchFamily="50" charset="-128"/>
                <a:ea typeface="Meiryo UI" panose="020B0604030504040204" pitchFamily="50" charset="-128"/>
              </a:rPr>
              <a:t>　マネーフォワードケッサイ</a:t>
            </a:r>
            <a:r>
              <a:rPr kumimoji="1" lang="en-US" altLang="ja-JP" sz="400" dirty="0">
                <a:latin typeface="Meiryo UI" panose="020B0604030504040204" pitchFamily="50" charset="-128"/>
                <a:ea typeface="Meiryo UI" panose="020B0604030504040204" pitchFamily="50" charset="-128"/>
              </a:rPr>
              <a:t>(</a:t>
            </a:r>
            <a:r>
              <a:rPr kumimoji="1" lang="ja-JP" altLang="en-US" sz="400" dirty="0">
                <a:latin typeface="Meiryo UI" panose="020B0604030504040204" pitchFamily="50" charset="-128"/>
                <a:ea typeface="Meiryo UI" panose="020B0604030504040204" pitchFamily="50" charset="-128"/>
              </a:rPr>
              <a:t>カ</a:t>
            </a:r>
          </a:p>
        </p:txBody>
      </p:sp>
      <p:sp>
        <p:nvSpPr>
          <p:cNvPr id="25" name="正方形/長方形 24">
            <a:extLst>
              <a:ext uri="{FF2B5EF4-FFF2-40B4-BE49-F238E27FC236}">
                <a16:creationId xmlns:a16="http://schemas.microsoft.com/office/drawing/2014/main" id="{860EFD40-6AAD-3D0A-F699-0C1186759B92}"/>
              </a:ext>
            </a:extLst>
          </p:cNvPr>
          <p:cNvSpPr/>
          <p:nvPr/>
        </p:nvSpPr>
        <p:spPr>
          <a:xfrm>
            <a:off x="383381" y="5392515"/>
            <a:ext cx="564357" cy="15388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B573641E-467E-0CCF-6B64-918CF956840E}"/>
              </a:ext>
            </a:extLst>
          </p:cNvPr>
          <p:cNvSpPr/>
          <p:nvPr/>
        </p:nvSpPr>
        <p:spPr>
          <a:xfrm>
            <a:off x="366713" y="6553826"/>
            <a:ext cx="2416968" cy="211696"/>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E2E93285-792F-1321-CA81-E5DF5B438C9C}"/>
              </a:ext>
            </a:extLst>
          </p:cNvPr>
          <p:cNvSpPr/>
          <p:nvPr/>
        </p:nvSpPr>
        <p:spPr>
          <a:xfrm>
            <a:off x="383715" y="7642984"/>
            <a:ext cx="2495216" cy="113138"/>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楕円 27">
            <a:extLst>
              <a:ext uri="{FF2B5EF4-FFF2-40B4-BE49-F238E27FC236}">
                <a16:creationId xmlns:a16="http://schemas.microsoft.com/office/drawing/2014/main" id="{F4C8E987-AD1E-E557-CB65-526C3A9545C7}"/>
              </a:ext>
            </a:extLst>
          </p:cNvPr>
          <p:cNvSpPr/>
          <p:nvPr/>
        </p:nvSpPr>
        <p:spPr>
          <a:xfrm>
            <a:off x="164782" y="5362253"/>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1</a:t>
            </a:r>
            <a:endParaRPr kumimoji="1" lang="ja-JP" altLang="en-US" dirty="0">
              <a:solidFill>
                <a:schemeClr val="bg1"/>
              </a:solidFill>
              <a:latin typeface="Arial Black" panose="020B0A04020102020204" pitchFamily="34" charset="0"/>
            </a:endParaRPr>
          </a:p>
        </p:txBody>
      </p:sp>
      <p:sp>
        <p:nvSpPr>
          <p:cNvPr id="29" name="楕円 28">
            <a:extLst>
              <a:ext uri="{FF2B5EF4-FFF2-40B4-BE49-F238E27FC236}">
                <a16:creationId xmlns:a16="http://schemas.microsoft.com/office/drawing/2014/main" id="{FC39D4B5-E242-1465-7D70-A977545F61B6}"/>
              </a:ext>
            </a:extLst>
          </p:cNvPr>
          <p:cNvSpPr/>
          <p:nvPr/>
        </p:nvSpPr>
        <p:spPr>
          <a:xfrm>
            <a:off x="164782" y="6581372"/>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2</a:t>
            </a:r>
            <a:endParaRPr kumimoji="1" lang="ja-JP" altLang="en-US" dirty="0">
              <a:solidFill>
                <a:schemeClr val="bg1"/>
              </a:solidFill>
              <a:latin typeface="Arial Black" panose="020B0A04020102020204" pitchFamily="34" charset="0"/>
            </a:endParaRPr>
          </a:p>
        </p:txBody>
      </p:sp>
      <p:sp>
        <p:nvSpPr>
          <p:cNvPr id="30" name="楕円 29">
            <a:extLst>
              <a:ext uri="{FF2B5EF4-FFF2-40B4-BE49-F238E27FC236}">
                <a16:creationId xmlns:a16="http://schemas.microsoft.com/office/drawing/2014/main" id="{862502BB-D70B-F393-9108-B862E2BED4D6}"/>
              </a:ext>
            </a:extLst>
          </p:cNvPr>
          <p:cNvSpPr/>
          <p:nvPr/>
        </p:nvSpPr>
        <p:spPr>
          <a:xfrm>
            <a:off x="162845" y="7597431"/>
            <a:ext cx="184150" cy="184150"/>
          </a:xfrm>
          <a:prstGeom prst="ellipse">
            <a:avLst/>
          </a:prstGeom>
          <a:solidFill>
            <a:srgbClr val="00645A"/>
          </a:solidFill>
          <a:ln w="6350">
            <a:solidFill>
              <a:srgbClr val="00645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bg1"/>
                </a:solidFill>
                <a:latin typeface="Arial Black" panose="020B0A04020102020204" pitchFamily="34" charset="0"/>
              </a:rPr>
              <a:t>3</a:t>
            </a:r>
            <a:endParaRPr kumimoji="1" lang="ja-JP" altLang="en-US" dirty="0">
              <a:solidFill>
                <a:schemeClr val="bg1"/>
              </a:solidFill>
              <a:latin typeface="Arial Black" panose="020B0A04020102020204" pitchFamily="34" charset="0"/>
            </a:endParaRPr>
          </a:p>
        </p:txBody>
      </p:sp>
      <p:sp>
        <p:nvSpPr>
          <p:cNvPr id="31" name="テキスト ボックス 30">
            <a:extLst>
              <a:ext uri="{FF2B5EF4-FFF2-40B4-BE49-F238E27FC236}">
                <a16:creationId xmlns:a16="http://schemas.microsoft.com/office/drawing/2014/main" id="{511E0C80-1187-35F8-F2DA-CB4A5AB589AA}"/>
              </a:ext>
            </a:extLst>
          </p:cNvPr>
          <p:cNvSpPr txBox="1"/>
          <p:nvPr/>
        </p:nvSpPr>
        <p:spPr>
          <a:xfrm>
            <a:off x="3885601" y="5499470"/>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1</a:t>
            </a:r>
            <a:endParaRPr kumimoji="1" lang="ja-JP" altLang="en-US" sz="1100" dirty="0">
              <a:solidFill>
                <a:srgbClr val="00645A"/>
              </a:solidFill>
              <a:latin typeface="Arial Black" panose="020B0A04020102020204" pitchFamily="34" charset="0"/>
            </a:endParaRPr>
          </a:p>
        </p:txBody>
      </p:sp>
      <p:sp>
        <p:nvSpPr>
          <p:cNvPr id="32" name="テキスト ボックス 31">
            <a:extLst>
              <a:ext uri="{FF2B5EF4-FFF2-40B4-BE49-F238E27FC236}">
                <a16:creationId xmlns:a16="http://schemas.microsoft.com/office/drawing/2014/main" id="{4C9A958D-4F67-F4D2-6714-FE25A1949E9A}"/>
              </a:ext>
            </a:extLst>
          </p:cNvPr>
          <p:cNvSpPr txBox="1"/>
          <p:nvPr/>
        </p:nvSpPr>
        <p:spPr>
          <a:xfrm>
            <a:off x="3885601" y="5898711"/>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2</a:t>
            </a:r>
            <a:endParaRPr kumimoji="1" lang="ja-JP" altLang="en-US" sz="1100" dirty="0">
              <a:solidFill>
                <a:srgbClr val="00645A"/>
              </a:solidFill>
              <a:latin typeface="Arial Black" panose="020B0A04020102020204" pitchFamily="34" charset="0"/>
            </a:endParaRPr>
          </a:p>
        </p:txBody>
      </p:sp>
      <p:sp>
        <p:nvSpPr>
          <p:cNvPr id="33" name="テキスト ボックス 32">
            <a:extLst>
              <a:ext uri="{FF2B5EF4-FFF2-40B4-BE49-F238E27FC236}">
                <a16:creationId xmlns:a16="http://schemas.microsoft.com/office/drawing/2014/main" id="{849795EE-6A1B-8DF0-D37B-2EADB279612A}"/>
              </a:ext>
            </a:extLst>
          </p:cNvPr>
          <p:cNvSpPr txBox="1"/>
          <p:nvPr/>
        </p:nvSpPr>
        <p:spPr>
          <a:xfrm>
            <a:off x="3885601" y="6841768"/>
            <a:ext cx="1047352" cy="261610"/>
          </a:xfrm>
          <a:prstGeom prst="rect">
            <a:avLst/>
          </a:prstGeom>
          <a:noFill/>
        </p:spPr>
        <p:txBody>
          <a:bodyPr wrap="square" rtlCol="0">
            <a:spAutoFit/>
          </a:bodyPr>
          <a:lstStyle/>
          <a:p>
            <a:r>
              <a:rPr kumimoji="1" lang="en-US" altLang="ja-JP" sz="1100" dirty="0">
                <a:solidFill>
                  <a:srgbClr val="00645A"/>
                </a:solidFill>
                <a:latin typeface="Arial Black" panose="020B0A04020102020204" pitchFamily="34" charset="0"/>
              </a:rPr>
              <a:t>3</a:t>
            </a:r>
            <a:endParaRPr kumimoji="1" lang="ja-JP" altLang="en-US" sz="1100" dirty="0">
              <a:solidFill>
                <a:srgbClr val="00645A"/>
              </a:solidFill>
              <a:latin typeface="Arial Black" panose="020B0A04020102020204" pitchFamily="34" charset="0"/>
            </a:endParaRPr>
          </a:p>
        </p:txBody>
      </p:sp>
      <p:sp>
        <p:nvSpPr>
          <p:cNvPr id="34" name="正方形/長方形 33">
            <a:extLst>
              <a:ext uri="{FF2B5EF4-FFF2-40B4-BE49-F238E27FC236}">
                <a16:creationId xmlns:a16="http://schemas.microsoft.com/office/drawing/2014/main" id="{BE55A233-E54B-03E1-B4A8-ABEFCB7BB5DD}"/>
              </a:ext>
            </a:extLst>
          </p:cNvPr>
          <p:cNvSpPr/>
          <p:nvPr/>
        </p:nvSpPr>
        <p:spPr>
          <a:xfrm>
            <a:off x="331787" y="8171980"/>
            <a:ext cx="6194425" cy="569414"/>
          </a:xfrm>
          <a:prstGeom prst="rect">
            <a:avLst/>
          </a:prstGeom>
          <a:noFill/>
          <a:ln>
            <a:solidFill>
              <a:schemeClr val="bg1">
                <a:lumMod val="85000"/>
              </a:schemeClr>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お振込先の変更に伴い貴社独自の書類提出が必要な場合は、マネーフォワードケッサイが書類への記載・捺印に対応しますので、</a:t>
            </a:r>
            <a:endParaRPr kumimoji="1" lang="en-US" altLang="ja-JP" sz="800" dirty="0">
              <a:solidFill>
                <a:schemeClr val="tx1"/>
              </a:solidFill>
            </a:endParaRPr>
          </a:p>
          <a:p>
            <a:pPr algn="ctr"/>
            <a:r>
              <a:rPr kumimoji="1" lang="en-US" altLang="ja-JP" sz="800" dirty="0">
                <a:solidFill>
                  <a:schemeClr val="tx1"/>
                </a:solidFill>
                <a:hlinkClick r:id="rId3"/>
              </a:rPr>
              <a:t>support@mfkessai.co.jp</a:t>
            </a:r>
            <a:r>
              <a:rPr kumimoji="1" lang="en-US" altLang="ja-JP" sz="800" dirty="0">
                <a:solidFill>
                  <a:schemeClr val="tx1"/>
                </a:solidFill>
              </a:rPr>
              <a:t> </a:t>
            </a:r>
            <a:r>
              <a:rPr kumimoji="1" lang="ja-JP" altLang="en-US" sz="800" dirty="0">
                <a:solidFill>
                  <a:schemeClr val="tx1"/>
                </a:solidFill>
              </a:rPr>
              <a:t>までご連絡をお願いいたします。</a:t>
            </a:r>
            <a:endParaRPr kumimoji="1" lang="en-US" altLang="ja-JP" sz="800" dirty="0">
              <a:solidFill>
                <a:schemeClr val="tx1"/>
              </a:solidFill>
            </a:endParaRPr>
          </a:p>
          <a:p>
            <a:pPr algn="ctr"/>
            <a:r>
              <a:rPr kumimoji="1" lang="ja-JP" altLang="en-US" sz="800" dirty="0">
                <a:solidFill>
                  <a:schemeClr val="tx1"/>
                </a:solidFill>
              </a:rPr>
              <a:t>書面の受領から返却までに</a:t>
            </a:r>
            <a:r>
              <a:rPr kumimoji="1" lang="en-US" altLang="ja-JP" sz="800" dirty="0">
                <a:solidFill>
                  <a:schemeClr val="tx1"/>
                </a:solidFill>
              </a:rPr>
              <a:t>2</a:t>
            </a:r>
            <a:r>
              <a:rPr kumimoji="1" lang="ja-JP" altLang="en-US" sz="800" dirty="0">
                <a:solidFill>
                  <a:schemeClr val="tx1"/>
                </a:solidFill>
              </a:rPr>
              <a:t>週間ほどお時間をいただいております。</a:t>
            </a:r>
          </a:p>
        </p:txBody>
      </p:sp>
      <p:sp>
        <p:nvSpPr>
          <p:cNvPr id="43" name="テキスト ボックス 42">
            <a:extLst>
              <a:ext uri="{FF2B5EF4-FFF2-40B4-BE49-F238E27FC236}">
                <a16:creationId xmlns:a16="http://schemas.microsoft.com/office/drawing/2014/main" id="{EFB14326-98C7-4C23-9763-A32638386A40}"/>
              </a:ext>
            </a:extLst>
          </p:cNvPr>
          <p:cNvSpPr txBox="1"/>
          <p:nvPr/>
        </p:nvSpPr>
        <p:spPr>
          <a:xfrm>
            <a:off x="431800" y="8780036"/>
            <a:ext cx="6081712" cy="338554"/>
          </a:xfrm>
          <a:prstGeom prst="rect">
            <a:avLst/>
          </a:prstGeom>
          <a:noFill/>
        </p:spPr>
        <p:txBody>
          <a:bodyPr wrap="square" rtlCol="0">
            <a:spAutoFit/>
          </a:bodyPr>
          <a:lstStyle/>
          <a:p>
            <a:r>
              <a:rPr kumimoji="1" lang="en-US" altLang="ja-JP" sz="800" b="1" dirty="0"/>
              <a:t>BtoB</a:t>
            </a:r>
            <a:r>
              <a:rPr kumimoji="1" lang="ja-JP" altLang="en-US" sz="800" b="1" dirty="0"/>
              <a:t>プラットフォーム請求書のログイン方法や操作方法については株式会社インフォマートまでお問い合わせください。</a:t>
            </a:r>
            <a:endParaRPr kumimoji="1" lang="en-US" altLang="ja-JP" sz="800" b="1" dirty="0"/>
          </a:p>
          <a:p>
            <a:r>
              <a:rPr kumimoji="1" lang="ja-JP" altLang="en-US" sz="800" b="1" dirty="0"/>
              <a:t>詳細につきましては後日届く、</a:t>
            </a:r>
            <a:r>
              <a:rPr kumimoji="1" lang="en-US" altLang="ja-JP" sz="800" b="1" dirty="0"/>
              <a:t>ID</a:t>
            </a:r>
            <a:r>
              <a:rPr kumimoji="1" lang="ja-JP" altLang="en-US" sz="800" b="1" dirty="0"/>
              <a:t>取得方法に関するご案内をご確認ください。</a:t>
            </a:r>
          </a:p>
        </p:txBody>
      </p:sp>
      <p:pic>
        <p:nvPicPr>
          <p:cNvPr id="2" name="図 1">
            <a:extLst>
              <a:ext uri="{FF2B5EF4-FFF2-40B4-BE49-F238E27FC236}">
                <a16:creationId xmlns:a16="http://schemas.microsoft.com/office/drawing/2014/main" id="{3FAD1E59-1C64-59B4-A995-CEC434DAD072}"/>
              </a:ext>
            </a:extLst>
          </p:cNvPr>
          <p:cNvPicPr>
            <a:picLocks noChangeAspect="1"/>
          </p:cNvPicPr>
          <p:nvPr/>
        </p:nvPicPr>
        <p:blipFill>
          <a:blip r:embed="rId4"/>
          <a:stretch>
            <a:fillRect/>
          </a:stretch>
        </p:blipFill>
        <p:spPr>
          <a:xfrm>
            <a:off x="331787" y="1579817"/>
            <a:ext cx="6194424" cy="2381579"/>
          </a:xfrm>
          <a:prstGeom prst="rect">
            <a:avLst/>
          </a:prstGeom>
        </p:spPr>
      </p:pic>
      <p:sp>
        <p:nvSpPr>
          <p:cNvPr id="6" name="テキスト ボックス 5">
            <a:extLst>
              <a:ext uri="{FF2B5EF4-FFF2-40B4-BE49-F238E27FC236}">
                <a16:creationId xmlns:a16="http://schemas.microsoft.com/office/drawing/2014/main" id="{B07436C7-7384-1324-010A-A3774520449C}"/>
              </a:ext>
            </a:extLst>
          </p:cNvPr>
          <p:cNvSpPr txBox="1"/>
          <p:nvPr/>
        </p:nvSpPr>
        <p:spPr>
          <a:xfrm>
            <a:off x="2530767" y="9345893"/>
            <a:ext cx="1796465" cy="369332"/>
          </a:xfrm>
          <a:prstGeom prst="rect">
            <a:avLst/>
          </a:prstGeom>
          <a:noFill/>
        </p:spPr>
        <p:txBody>
          <a:bodyPr wrap="square">
            <a:spAutoFit/>
          </a:bodyPr>
          <a:lstStyle/>
          <a:p>
            <a:r>
              <a:rPr lang="ja-JP" altLang="en-US" sz="600" b="1" dirty="0"/>
              <a:t>マネーフォワードケッサイ株式会社</a:t>
            </a:r>
            <a:endParaRPr lang="en-US" altLang="ja-JP" sz="600" b="1" dirty="0"/>
          </a:p>
          <a:p>
            <a:r>
              <a:rPr lang="ja-JP" altLang="en-US" sz="600" dirty="0"/>
              <a:t> 〒</a:t>
            </a:r>
            <a:r>
              <a:rPr lang="en-US" altLang="ja-JP" sz="600" dirty="0"/>
              <a:t>108-0023 </a:t>
            </a:r>
            <a:r>
              <a:rPr lang="ja-JP" altLang="en-US" sz="600" dirty="0"/>
              <a:t>東京都港区芝浦</a:t>
            </a:r>
            <a:r>
              <a:rPr lang="en-US" altLang="ja-JP" sz="600" dirty="0"/>
              <a:t>3-1-21</a:t>
            </a:r>
          </a:p>
          <a:p>
            <a:r>
              <a:rPr lang="en-US" altLang="ja-JP" sz="600" dirty="0"/>
              <a:t> </a:t>
            </a:r>
            <a:r>
              <a:rPr lang="en-US" altLang="ja-JP" sz="600" dirty="0" err="1"/>
              <a:t>msb</a:t>
            </a:r>
            <a:r>
              <a:rPr lang="en-US" altLang="ja-JP" sz="600" dirty="0"/>
              <a:t> </a:t>
            </a:r>
            <a:r>
              <a:rPr lang="en-US" altLang="ja-JP" sz="600" dirty="0" err="1"/>
              <a:t>Tamachi</a:t>
            </a:r>
            <a:r>
              <a:rPr lang="en-US" altLang="ja-JP" sz="600" dirty="0"/>
              <a:t> </a:t>
            </a:r>
            <a:r>
              <a:rPr lang="ja-JP" altLang="en-US" sz="600" dirty="0"/>
              <a:t>田町ステーションタワー</a:t>
            </a:r>
            <a:r>
              <a:rPr lang="en-US" altLang="ja-JP" sz="600" dirty="0"/>
              <a:t>S 21F</a:t>
            </a:r>
            <a:endParaRPr lang="ja-JP" altLang="en-US" sz="600" dirty="0"/>
          </a:p>
        </p:txBody>
      </p:sp>
      <p:sp>
        <p:nvSpPr>
          <p:cNvPr id="11" name="テキスト ボックス 10">
            <a:extLst>
              <a:ext uri="{FF2B5EF4-FFF2-40B4-BE49-F238E27FC236}">
                <a16:creationId xmlns:a16="http://schemas.microsoft.com/office/drawing/2014/main" id="{29E21E5A-DC45-ADF3-8D23-E2AD7195C956}"/>
              </a:ext>
            </a:extLst>
          </p:cNvPr>
          <p:cNvSpPr txBox="1"/>
          <p:nvPr/>
        </p:nvSpPr>
        <p:spPr>
          <a:xfrm>
            <a:off x="4619621" y="9345893"/>
            <a:ext cx="1463678" cy="276999"/>
          </a:xfrm>
          <a:prstGeom prst="rect">
            <a:avLst/>
          </a:prstGeom>
          <a:noFill/>
        </p:spPr>
        <p:txBody>
          <a:bodyPr wrap="square">
            <a:spAutoFit/>
          </a:bodyPr>
          <a:lstStyle/>
          <a:p>
            <a:r>
              <a:rPr lang="en-US" altLang="ja-JP" sz="600" b="1" dirty="0"/>
              <a:t>【</a:t>
            </a:r>
            <a:r>
              <a:rPr lang="ja-JP" altLang="en-US" sz="600" b="1" dirty="0"/>
              <a:t>お問合せ</a:t>
            </a:r>
            <a:r>
              <a:rPr lang="en-US" altLang="ja-JP" sz="600" b="1" dirty="0"/>
              <a:t>】</a:t>
            </a:r>
          </a:p>
          <a:p>
            <a:r>
              <a:rPr lang="en-US" altLang="ja-JP" sz="600" dirty="0"/>
              <a:t>  https://inquiry.mfkessai.co.jp/im_top</a:t>
            </a:r>
            <a:endParaRPr lang="ja-JP" altLang="en-US" sz="600" dirty="0"/>
          </a:p>
        </p:txBody>
      </p:sp>
      <p:pic>
        <p:nvPicPr>
          <p:cNvPr id="12" name="図 11" descr="挿絵 が含まれている画像&#10;&#10;自動的に生成された説明">
            <a:extLst>
              <a:ext uri="{FF2B5EF4-FFF2-40B4-BE49-F238E27FC236}">
                <a16:creationId xmlns:a16="http://schemas.microsoft.com/office/drawing/2014/main" id="{E27E1F9A-3168-C5C5-7FE0-21E7638C452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3159" y="9393403"/>
            <a:ext cx="1460714" cy="153888"/>
          </a:xfrm>
          <a:prstGeom prst="rect">
            <a:avLst/>
          </a:prstGeom>
        </p:spPr>
      </p:pic>
      <p:sp>
        <p:nvSpPr>
          <p:cNvPr id="14" name="テキスト ボックス 13">
            <a:extLst>
              <a:ext uri="{FF2B5EF4-FFF2-40B4-BE49-F238E27FC236}">
                <a16:creationId xmlns:a16="http://schemas.microsoft.com/office/drawing/2014/main" id="{93AD7D8F-5EBF-056D-66A1-25B00433B42F}"/>
              </a:ext>
            </a:extLst>
          </p:cNvPr>
          <p:cNvSpPr txBox="1"/>
          <p:nvPr/>
        </p:nvSpPr>
        <p:spPr>
          <a:xfrm>
            <a:off x="285371" y="9553036"/>
            <a:ext cx="1911351" cy="153888"/>
          </a:xfrm>
          <a:prstGeom prst="rect">
            <a:avLst/>
          </a:prstGeom>
          <a:noFill/>
        </p:spPr>
        <p:txBody>
          <a:bodyPr wrap="square" rtlCol="0">
            <a:spAutoFit/>
          </a:bodyPr>
          <a:lstStyle/>
          <a:p>
            <a:pPr algn="ctr"/>
            <a:r>
              <a:rPr kumimoji="1" lang="ja-JP" altLang="en-US" sz="400" dirty="0"/>
              <a:t>東証プライム市場 株式会社マネーフォワード</a:t>
            </a:r>
            <a:r>
              <a:rPr kumimoji="1" lang="en-US" altLang="ja-JP" sz="400" dirty="0"/>
              <a:t>100</a:t>
            </a:r>
            <a:r>
              <a:rPr kumimoji="1" lang="ja-JP" altLang="en-US" sz="400" dirty="0"/>
              <a:t>％子会社です</a:t>
            </a:r>
          </a:p>
        </p:txBody>
      </p:sp>
      <p:cxnSp>
        <p:nvCxnSpPr>
          <p:cNvPr id="22" name="直線コネクタ 21">
            <a:extLst>
              <a:ext uri="{FF2B5EF4-FFF2-40B4-BE49-F238E27FC236}">
                <a16:creationId xmlns:a16="http://schemas.microsoft.com/office/drawing/2014/main" id="{C8FAB8C9-1AE8-2CA2-5626-9C6037281B4E}"/>
              </a:ext>
            </a:extLst>
          </p:cNvPr>
          <p:cNvCxnSpPr/>
          <p:nvPr/>
        </p:nvCxnSpPr>
        <p:spPr>
          <a:xfrm>
            <a:off x="331787" y="9277350"/>
            <a:ext cx="6194425" cy="0"/>
          </a:xfrm>
          <a:prstGeom prst="line">
            <a:avLst/>
          </a:prstGeom>
          <a:ln>
            <a:solidFill>
              <a:srgbClr val="00645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1848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304</TotalTime>
  <Words>714</Words>
  <Application>Microsoft Office PowerPoint</Application>
  <PresentationFormat>A4 210 x 297 mm</PresentationFormat>
  <Paragraphs>71</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游ゴシック</vt:lpstr>
      <vt:lpstr>Arial</vt:lpstr>
      <vt:lpstr>Arial Black</vt:lpstr>
      <vt:lpstr>Calibri</vt:lpstr>
      <vt:lpstr>Calibri Light</vt:lpstr>
      <vt:lpstr>Office テーマ</vt:lpstr>
      <vt:lpstr>PowerPoint プレゼンテーション</vt:lpstr>
      <vt:lpstr>PowerPoint プレゼンテーション</vt:lpstr>
    </vt:vector>
  </TitlesOfParts>
  <Company>Dynabook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相澤 伸彦</dc:creator>
  <cp:lastModifiedBy>yamamoto.tomoya@mfkessai.co.jp</cp:lastModifiedBy>
  <cp:revision>11</cp:revision>
  <dcterms:created xsi:type="dcterms:W3CDTF">2023-06-27T02:05:32Z</dcterms:created>
  <dcterms:modified xsi:type="dcterms:W3CDTF">2023-08-10T06:22:52Z</dcterms:modified>
</cp:coreProperties>
</file>