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>
          <a:extLst>
            <a:ext uri="{FF2B5EF4-FFF2-40B4-BE49-F238E27FC236}">
              <a16:creationId xmlns:a16="http://schemas.microsoft.com/office/drawing/2014/main" id="{B913D9BD-C1CF-E2BA-3EFD-997F369DB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4576557ec_0_16:notes">
            <a:extLst>
              <a:ext uri="{FF2B5EF4-FFF2-40B4-BE49-F238E27FC236}">
                <a16:creationId xmlns:a16="http://schemas.microsoft.com/office/drawing/2014/main" id="{2A40D6B9-1E12-1AF8-457C-A97666DCE1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f4576557ec_0_16:notes">
            <a:extLst>
              <a:ext uri="{FF2B5EF4-FFF2-40B4-BE49-F238E27FC236}">
                <a16:creationId xmlns:a16="http://schemas.microsoft.com/office/drawing/2014/main" id="{61867C32-286F-CC5B-CD0D-4BC60FD871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4432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fkessai.co.jp/kessai/buyer/ask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noreply@mfkessai.co.j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>
          <a:extLst>
            <a:ext uri="{FF2B5EF4-FFF2-40B4-BE49-F238E27FC236}">
              <a16:creationId xmlns:a16="http://schemas.microsoft.com/office/drawing/2014/main" id="{B1BDF62D-8F79-6B3E-22FF-F455A049B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>
            <a:extLst>
              <a:ext uri="{FF2B5EF4-FFF2-40B4-BE49-F238E27FC236}">
                <a16:creationId xmlns:a16="http://schemas.microsoft.com/office/drawing/2014/main" id="{433B8F4F-4936-C770-A282-FE822BE92F7B}"/>
              </a:ext>
            </a:extLst>
          </p:cNvPr>
          <p:cNvSpPr/>
          <p:nvPr/>
        </p:nvSpPr>
        <p:spPr>
          <a:xfrm>
            <a:off x="705264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請求書の精算をご担当されている方へ</a:t>
            </a:r>
            <a:endParaRPr sz="900"/>
          </a:p>
        </p:txBody>
      </p:sp>
      <p:sp>
        <p:nvSpPr>
          <p:cNvPr id="76" name="Google Shape;76;p16">
            <a:extLst>
              <a:ext uri="{FF2B5EF4-FFF2-40B4-BE49-F238E27FC236}">
                <a16:creationId xmlns:a16="http://schemas.microsoft.com/office/drawing/2014/main" id="{0F5272F4-5F32-3686-55FE-923A539D48F6}"/>
              </a:ext>
            </a:extLst>
          </p:cNvPr>
          <p:cNvSpPr txBox="1"/>
          <p:nvPr/>
        </p:nvSpPr>
        <p:spPr>
          <a:xfrm>
            <a:off x="152400" y="1244767"/>
            <a:ext cx="103872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highlight>
                  <a:srgbClr val="FFFF00"/>
                </a:highlight>
              </a:rPr>
              <a:t>〇</a:t>
            </a:r>
            <a:r>
              <a:rPr lang="ja" sz="2000" b="1" dirty="0"/>
              <a:t>月発行分の請求書（</a:t>
            </a:r>
            <a:r>
              <a:rPr lang="ja" sz="2000" b="1" dirty="0">
                <a:highlight>
                  <a:srgbClr val="FFFF00"/>
                </a:highlight>
              </a:rPr>
              <a:t>〇</a:t>
            </a:r>
            <a:r>
              <a:rPr lang="ja" sz="2000" b="1" dirty="0"/>
              <a:t>月取引分）</a:t>
            </a:r>
            <a:r>
              <a:rPr lang="ja" sz="1800" dirty="0"/>
              <a:t>から</a:t>
            </a:r>
            <a:r>
              <a:rPr lang="ja" sz="2000" b="1" dirty="0">
                <a:highlight>
                  <a:srgbClr val="FFFF00"/>
                </a:highlight>
              </a:rPr>
              <a:t>〇〇</a:t>
            </a:r>
            <a:r>
              <a:rPr lang="ja" sz="2000" b="1" dirty="0"/>
              <a:t>株式会社</a:t>
            </a:r>
            <a:r>
              <a:rPr lang="ja" sz="1800" dirty="0"/>
              <a:t>の請求・回収業務を</a:t>
            </a:r>
            <a:endParaRPr sz="1800" dirty="0"/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</a:rPr>
              <a:t>マネーフォワードケッサイ株式会社</a:t>
            </a:r>
            <a:r>
              <a:rPr lang="ja" sz="1800" dirty="0"/>
              <a:t>が代行しておこないます。</a:t>
            </a:r>
            <a:endParaRPr sz="1800" dirty="0"/>
          </a:p>
        </p:txBody>
      </p:sp>
      <p:sp>
        <p:nvSpPr>
          <p:cNvPr id="77" name="Google Shape;77;p16">
            <a:extLst>
              <a:ext uri="{FF2B5EF4-FFF2-40B4-BE49-F238E27FC236}">
                <a16:creationId xmlns:a16="http://schemas.microsoft.com/office/drawing/2014/main" id="{E5814E65-0AB6-9D31-D6B0-892637A2AF9B}"/>
              </a:ext>
            </a:extLst>
          </p:cNvPr>
          <p:cNvSpPr txBox="1"/>
          <p:nvPr/>
        </p:nvSpPr>
        <p:spPr>
          <a:xfrm>
            <a:off x="152400" y="974144"/>
            <a:ext cx="103872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highlight>
                  <a:srgbClr val="FFE8D3"/>
                </a:highlight>
              </a:rPr>
              <a:t>この資料を受け取った方は、請求書の精算をご担当されている部署へお渡しください。</a:t>
            </a:r>
            <a:endParaRPr sz="1200" b="1">
              <a:highlight>
                <a:srgbClr val="FFE8D3"/>
              </a:highlight>
            </a:endParaRPr>
          </a:p>
        </p:txBody>
      </p:sp>
      <p:sp>
        <p:nvSpPr>
          <p:cNvPr id="78" name="Google Shape;78;p16">
            <a:extLst>
              <a:ext uri="{FF2B5EF4-FFF2-40B4-BE49-F238E27FC236}">
                <a16:creationId xmlns:a16="http://schemas.microsoft.com/office/drawing/2014/main" id="{D7B394C7-8A0D-1A8B-2AD7-ED7BCA01B063}"/>
              </a:ext>
            </a:extLst>
          </p:cNvPr>
          <p:cNvSpPr txBox="1"/>
          <p:nvPr/>
        </p:nvSpPr>
        <p:spPr>
          <a:xfrm>
            <a:off x="1410353" y="3144419"/>
            <a:ext cx="3695100" cy="77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 dirty="0">
                <a:solidFill>
                  <a:schemeClr val="dk1"/>
                </a:solidFill>
              </a:rPr>
              <a:t>請求書の</a:t>
            </a:r>
            <a:r>
              <a:rPr lang="ja" sz="2200" b="1" dirty="0">
                <a:solidFill>
                  <a:srgbClr val="0054AC"/>
                </a:solidFill>
              </a:rPr>
              <a:t>お振込先口座</a:t>
            </a:r>
            <a:r>
              <a:rPr lang="ja" sz="2200" b="1" dirty="0">
                <a:solidFill>
                  <a:schemeClr val="dk1"/>
                </a:solidFill>
              </a:rPr>
              <a:t>が</a:t>
            </a:r>
            <a:endParaRPr sz="22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 dirty="0">
                <a:solidFill>
                  <a:srgbClr val="0054AC"/>
                </a:solidFill>
              </a:rPr>
              <a:t>変更</a:t>
            </a:r>
            <a:r>
              <a:rPr lang="ja" sz="2200" b="1" dirty="0">
                <a:solidFill>
                  <a:schemeClr val="dk1"/>
                </a:solidFill>
              </a:rPr>
              <a:t>となります</a:t>
            </a:r>
            <a:endParaRPr sz="2200" b="1" dirty="0"/>
          </a:p>
        </p:txBody>
      </p:sp>
      <p:sp>
        <p:nvSpPr>
          <p:cNvPr id="80" name="Google Shape;80;p16">
            <a:extLst>
              <a:ext uri="{FF2B5EF4-FFF2-40B4-BE49-F238E27FC236}">
                <a16:creationId xmlns:a16="http://schemas.microsoft.com/office/drawing/2014/main" id="{17BCE9D3-FF56-A3E0-9175-715E2566E712}"/>
              </a:ext>
            </a:extLst>
          </p:cNvPr>
          <p:cNvSpPr/>
          <p:nvPr/>
        </p:nvSpPr>
        <p:spPr>
          <a:xfrm>
            <a:off x="5627725" y="3068993"/>
            <a:ext cx="144000" cy="144000"/>
          </a:xfrm>
          <a:prstGeom prst="rect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6">
            <a:extLst>
              <a:ext uri="{FF2B5EF4-FFF2-40B4-BE49-F238E27FC236}">
                <a16:creationId xmlns:a16="http://schemas.microsoft.com/office/drawing/2014/main" id="{CACD03C6-DD74-F6E3-C8B3-D4235B773E6C}"/>
              </a:ext>
            </a:extLst>
          </p:cNvPr>
          <p:cNvSpPr txBox="1"/>
          <p:nvPr/>
        </p:nvSpPr>
        <p:spPr>
          <a:xfrm>
            <a:off x="692439" y="4894739"/>
            <a:ext cx="437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請求書の「お振込先」記載イメージ</a:t>
            </a:r>
            <a:endParaRPr sz="1100" b="1"/>
          </a:p>
        </p:txBody>
      </p:sp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14FB156C-C640-A893-8370-8743BC769D9D}"/>
              </a:ext>
            </a:extLst>
          </p:cNvPr>
          <p:cNvSpPr/>
          <p:nvPr/>
        </p:nvSpPr>
        <p:spPr>
          <a:xfrm>
            <a:off x="5627736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事前にご確認いただきたいこと</a:t>
            </a:r>
            <a:endParaRPr sz="30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F678F0BC-8FD0-34E8-C097-A0460CA5E4FE}"/>
              </a:ext>
            </a:extLst>
          </p:cNvPr>
          <p:cNvSpPr txBox="1"/>
          <p:nvPr/>
        </p:nvSpPr>
        <p:spPr>
          <a:xfrm>
            <a:off x="5901762" y="3029192"/>
            <a:ext cx="4100100" cy="53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社内システムやインターネットバンキング上</a:t>
            </a:r>
            <a:endParaRPr sz="1500" b="1" dirty="0">
              <a:solidFill>
                <a:srgbClr val="0054A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での振込先口座の登録内容</a:t>
            </a:r>
            <a:endParaRPr sz="1500" b="1" dirty="0">
              <a:solidFill>
                <a:srgbClr val="0054AC"/>
              </a:solidFill>
            </a:endParaRP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F66C2519-4130-5F4C-8256-FC8B303B6484}"/>
              </a:ext>
            </a:extLst>
          </p:cNvPr>
          <p:cNvSpPr txBox="1"/>
          <p:nvPr/>
        </p:nvSpPr>
        <p:spPr>
          <a:xfrm>
            <a:off x="5901761" y="3641144"/>
            <a:ext cx="4204500" cy="8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企業さまごとに振込先口座情報が異なります。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請求書発行前に口座情報のご確認が必要な場合は、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〇〇</a:t>
            </a:r>
            <a:r>
              <a:rPr lang="ja" sz="1300">
                <a:solidFill>
                  <a:schemeClr val="dk1"/>
                </a:solidFill>
              </a:rPr>
              <a:t>株式会社（mail：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xxx@xxx.co.jp</a:t>
            </a:r>
            <a:r>
              <a:rPr lang="ja" sz="1300">
                <a:solidFill>
                  <a:srgbClr val="E2750F"/>
                </a:solidFill>
              </a:rPr>
              <a:t> </a:t>
            </a:r>
            <a:r>
              <a:rPr lang="ja" sz="1300">
                <a:solidFill>
                  <a:schemeClr val="dk1"/>
                </a:solidFill>
              </a:rPr>
              <a:t>)までお問い合わせください。</a:t>
            </a:r>
            <a:endParaRPr sz="1300"/>
          </a:p>
        </p:txBody>
      </p:sp>
      <p:sp>
        <p:nvSpPr>
          <p:cNvPr id="85" name="Google Shape;85;p16">
            <a:extLst>
              <a:ext uri="{FF2B5EF4-FFF2-40B4-BE49-F238E27FC236}">
                <a16:creationId xmlns:a16="http://schemas.microsoft.com/office/drawing/2014/main" id="{72528214-1468-5003-97C8-58BF793AA76F}"/>
              </a:ext>
            </a:extLst>
          </p:cNvPr>
          <p:cNvSpPr txBox="1"/>
          <p:nvPr/>
        </p:nvSpPr>
        <p:spPr>
          <a:xfrm>
            <a:off x="5901762" y="4744818"/>
            <a:ext cx="4100100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口座登録用書類の提出依頼の有無</a:t>
            </a:r>
            <a:endParaRPr sz="1500" b="1" dirty="0">
              <a:solidFill>
                <a:srgbClr val="0054AC"/>
              </a:solidFill>
            </a:endParaRPr>
          </a:p>
        </p:txBody>
      </p:sp>
      <p:sp>
        <p:nvSpPr>
          <p:cNvPr id="86" name="Google Shape;86;p16">
            <a:extLst>
              <a:ext uri="{FF2B5EF4-FFF2-40B4-BE49-F238E27FC236}">
                <a16:creationId xmlns:a16="http://schemas.microsoft.com/office/drawing/2014/main" id="{C3A39B2C-7E02-BCB7-CEB6-455BEF47A692}"/>
              </a:ext>
            </a:extLst>
          </p:cNvPr>
          <p:cNvSpPr txBox="1"/>
          <p:nvPr/>
        </p:nvSpPr>
        <p:spPr>
          <a:xfrm>
            <a:off x="5901761" y="5095645"/>
            <a:ext cx="4204500" cy="11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>
                <a:solidFill>
                  <a:schemeClr val="dk1"/>
                </a:solidFill>
              </a:rPr>
              <a:t>お振込先口座の変更に伴い、貴社独自の書類提出が必要な場合、マネーフォワードケッサイ株式会社にて書類への記載・捺印に対応しております。support@mfkessai.co.jpまでご連絡いただければ、書面内容を確認の上、ご連絡差し上げます。</a:t>
            </a:r>
            <a:endParaRPr sz="1300" dirty="0"/>
          </a:p>
        </p:txBody>
      </p:sp>
      <p:sp>
        <p:nvSpPr>
          <p:cNvPr id="88" name="Google Shape;88;p16">
            <a:extLst>
              <a:ext uri="{FF2B5EF4-FFF2-40B4-BE49-F238E27FC236}">
                <a16:creationId xmlns:a16="http://schemas.microsoft.com/office/drawing/2014/main" id="{114BFA3B-1458-74B4-2E16-CE6F537080B5}"/>
              </a:ext>
            </a:extLst>
          </p:cNvPr>
          <p:cNvSpPr txBox="1"/>
          <p:nvPr/>
        </p:nvSpPr>
        <p:spPr>
          <a:xfrm>
            <a:off x="683569" y="7136771"/>
            <a:ext cx="28593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chemeClr val="dk1"/>
                </a:solidFill>
              </a:rPr>
              <a:t>東証プライム市場 株式会社マネーフォワード100%子会社です</a:t>
            </a:r>
            <a:endParaRPr sz="800"/>
          </a:p>
        </p:txBody>
      </p:sp>
      <p:sp>
        <p:nvSpPr>
          <p:cNvPr id="89" name="Google Shape;89;p16">
            <a:extLst>
              <a:ext uri="{FF2B5EF4-FFF2-40B4-BE49-F238E27FC236}">
                <a16:creationId xmlns:a16="http://schemas.microsoft.com/office/drawing/2014/main" id="{554A1C27-6FD9-3F8C-4637-D25C9392053F}"/>
              </a:ext>
            </a:extLst>
          </p:cNvPr>
          <p:cNvSpPr txBox="1"/>
          <p:nvPr/>
        </p:nvSpPr>
        <p:spPr>
          <a:xfrm>
            <a:off x="4105214" y="6720232"/>
            <a:ext cx="2533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マネーフォワードケッサイ株式会社</a:t>
            </a:r>
            <a:endParaRPr sz="1200" b="1"/>
          </a:p>
        </p:txBody>
      </p:sp>
      <p:sp>
        <p:nvSpPr>
          <p:cNvPr id="90" name="Google Shape;90;p16">
            <a:extLst>
              <a:ext uri="{FF2B5EF4-FFF2-40B4-BE49-F238E27FC236}">
                <a16:creationId xmlns:a16="http://schemas.microsoft.com/office/drawing/2014/main" id="{6793BD47-C92B-ED61-562A-7FB1FD6D5777}"/>
              </a:ext>
            </a:extLst>
          </p:cNvPr>
          <p:cNvSpPr txBox="1"/>
          <p:nvPr/>
        </p:nvSpPr>
        <p:spPr>
          <a:xfrm>
            <a:off x="4105214" y="6956525"/>
            <a:ext cx="2533800" cy="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〒108-0023 東京都港区芝浦3-1-21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msb Tamachi 田町ステーションタワーS21F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91" name="Google Shape;91;p16">
            <a:extLst>
              <a:ext uri="{FF2B5EF4-FFF2-40B4-BE49-F238E27FC236}">
                <a16:creationId xmlns:a16="http://schemas.microsoft.com/office/drawing/2014/main" id="{9E580ADF-BFB7-C40F-FC9F-E8F9C9D61F73}"/>
              </a:ext>
            </a:extLst>
          </p:cNvPr>
          <p:cNvSpPr txBox="1"/>
          <p:nvPr/>
        </p:nvSpPr>
        <p:spPr>
          <a:xfrm>
            <a:off x="7077101" y="6728019"/>
            <a:ext cx="22356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【お問合せ】</a:t>
            </a:r>
            <a:endParaRPr sz="1100" b="1"/>
          </a:p>
        </p:txBody>
      </p:sp>
      <p:sp>
        <p:nvSpPr>
          <p:cNvPr id="92" name="Google Shape;92;p16">
            <a:extLst>
              <a:ext uri="{FF2B5EF4-FFF2-40B4-BE49-F238E27FC236}">
                <a16:creationId xmlns:a16="http://schemas.microsoft.com/office/drawing/2014/main" id="{71310CE4-7413-163B-A1D5-433F495D5B3B}"/>
              </a:ext>
            </a:extLst>
          </p:cNvPr>
          <p:cNvSpPr txBox="1"/>
          <p:nvPr/>
        </p:nvSpPr>
        <p:spPr>
          <a:xfrm>
            <a:off x="7155427" y="6969573"/>
            <a:ext cx="2859300" cy="19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dirty="0">
                <a:solidFill>
                  <a:schemeClr val="dk1"/>
                </a:solidFill>
                <a:hlinkClick r:id="rId3"/>
              </a:rPr>
              <a:t>https://mfkessai.co.jp/kessai/buyer/ask</a:t>
            </a:r>
            <a:r>
              <a:rPr lang="ja-JP" altLang="en-US" sz="1100" dirty="0">
                <a:solidFill>
                  <a:schemeClr val="dk1"/>
                </a:solidFill>
              </a:rPr>
              <a:t>　</a:t>
            </a:r>
            <a:endParaRPr sz="1100" dirty="0">
              <a:solidFill>
                <a:schemeClr val="dk1"/>
              </a:solidFill>
            </a:endParaRPr>
          </a:p>
        </p:txBody>
      </p:sp>
      <p:sp>
        <p:nvSpPr>
          <p:cNvPr id="93" name="Google Shape;93;p16">
            <a:extLst>
              <a:ext uri="{FF2B5EF4-FFF2-40B4-BE49-F238E27FC236}">
                <a16:creationId xmlns:a16="http://schemas.microsoft.com/office/drawing/2014/main" id="{C2CAFE80-7C3B-27F8-1633-4DC511E4E0C0}"/>
              </a:ext>
            </a:extLst>
          </p:cNvPr>
          <p:cNvSpPr/>
          <p:nvPr/>
        </p:nvSpPr>
        <p:spPr>
          <a:xfrm>
            <a:off x="744435" y="3248197"/>
            <a:ext cx="431100" cy="431100"/>
          </a:xfrm>
          <a:prstGeom prst="ellipse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 dirty="0">
                <a:solidFill>
                  <a:schemeClr val="lt1"/>
                </a:solidFill>
              </a:rPr>
              <a:t>！</a:t>
            </a:r>
            <a:endParaRPr sz="1800" b="1" dirty="0">
              <a:solidFill>
                <a:schemeClr val="lt1"/>
              </a:solidFill>
            </a:endParaRPr>
          </a:p>
        </p:txBody>
      </p:sp>
      <p:sp>
        <p:nvSpPr>
          <p:cNvPr id="94" name="Google Shape;94;p16">
            <a:extLst>
              <a:ext uri="{FF2B5EF4-FFF2-40B4-BE49-F238E27FC236}">
                <a16:creationId xmlns:a16="http://schemas.microsoft.com/office/drawing/2014/main" id="{21E6FB32-A8E4-4E14-76FA-19FFA3203A8C}"/>
              </a:ext>
            </a:extLst>
          </p:cNvPr>
          <p:cNvSpPr txBox="1"/>
          <p:nvPr/>
        </p:nvSpPr>
        <p:spPr>
          <a:xfrm>
            <a:off x="705275" y="4113075"/>
            <a:ext cx="48150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マネーフォワードケッサイ株式会社 (</a:t>
            </a:r>
            <a:r>
              <a:rPr lang="ja" sz="1300" u="sng">
                <a:solidFill>
                  <a:schemeClr val="hlink"/>
                </a:solidFill>
                <a:hlinkClick r:id="rId4"/>
              </a:rPr>
              <a:t>noreply@mfkessai.co.jp</a:t>
            </a:r>
            <a:r>
              <a:rPr lang="ja" sz="1300">
                <a:solidFill>
                  <a:schemeClr val="dk1"/>
                </a:solidFill>
              </a:rPr>
              <a:t>)</a:t>
            </a:r>
            <a:br>
              <a:rPr lang="ja" sz="1300">
                <a:solidFill>
                  <a:schemeClr val="dk1"/>
                </a:solidFill>
              </a:rPr>
            </a:br>
            <a:r>
              <a:rPr lang="ja" sz="1300">
                <a:solidFill>
                  <a:schemeClr val="dk1"/>
                </a:solidFill>
              </a:rPr>
              <a:t>から送付される請求書記載の「お振込先」をご確認ください。</a:t>
            </a:r>
            <a:endParaRPr sz="1300"/>
          </a:p>
        </p:txBody>
      </p:sp>
      <p:sp>
        <p:nvSpPr>
          <p:cNvPr id="95" name="Google Shape;95;p16">
            <a:extLst>
              <a:ext uri="{FF2B5EF4-FFF2-40B4-BE49-F238E27FC236}">
                <a16:creationId xmlns:a16="http://schemas.microsoft.com/office/drawing/2014/main" id="{FAB35EAB-EAB7-99E3-9112-849BB054C9B2}"/>
              </a:ext>
            </a:extLst>
          </p:cNvPr>
          <p:cNvSpPr txBox="1"/>
          <p:nvPr/>
        </p:nvSpPr>
        <p:spPr>
          <a:xfrm>
            <a:off x="5901761" y="6316528"/>
            <a:ext cx="42045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※ 書類のご返却には2週間ほどお時間をいただいております。</a:t>
            </a:r>
            <a:endParaRPr/>
          </a:p>
        </p:txBody>
      </p:sp>
      <p:sp>
        <p:nvSpPr>
          <p:cNvPr id="96" name="Google Shape;96;p16">
            <a:extLst>
              <a:ext uri="{FF2B5EF4-FFF2-40B4-BE49-F238E27FC236}">
                <a16:creationId xmlns:a16="http://schemas.microsoft.com/office/drawing/2014/main" id="{8B75E10B-6AF8-4DB2-2199-DF27BD23A580}"/>
              </a:ext>
            </a:extLst>
          </p:cNvPr>
          <p:cNvSpPr/>
          <p:nvPr/>
        </p:nvSpPr>
        <p:spPr>
          <a:xfrm>
            <a:off x="5627725" y="4781888"/>
            <a:ext cx="144000" cy="144000"/>
          </a:xfrm>
          <a:prstGeom prst="rect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6">
            <a:extLst>
              <a:ext uri="{FF2B5EF4-FFF2-40B4-BE49-F238E27FC236}">
                <a16:creationId xmlns:a16="http://schemas.microsoft.com/office/drawing/2014/main" id="{D9CF15E4-B9F7-9D91-EE10-86B563F144C6}"/>
              </a:ext>
            </a:extLst>
          </p:cNvPr>
          <p:cNvSpPr txBox="1"/>
          <p:nvPr/>
        </p:nvSpPr>
        <p:spPr>
          <a:xfrm>
            <a:off x="372021" y="260717"/>
            <a:ext cx="7520700" cy="468000"/>
          </a:xfrm>
          <a:prstGeom prst="rect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450000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700" b="1" dirty="0">
                <a:solidFill>
                  <a:srgbClr val="FFFFFF"/>
                </a:solidFill>
              </a:rPr>
              <a:t>重要なお知らせ</a:t>
            </a:r>
            <a:endParaRPr sz="1700" b="1" dirty="0">
              <a:solidFill>
                <a:srgbClr val="FFFFFF"/>
              </a:solidFill>
            </a:endParaRPr>
          </a:p>
        </p:txBody>
      </p:sp>
      <p:pic>
        <p:nvPicPr>
          <p:cNvPr id="6" name="Google Shape;139;p4">
            <a:extLst>
              <a:ext uri="{FF2B5EF4-FFF2-40B4-BE49-F238E27FC236}">
                <a16:creationId xmlns:a16="http://schemas.microsoft.com/office/drawing/2014/main" id="{671F039D-7535-15C3-F741-57310B71E1D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7086" y="6694964"/>
            <a:ext cx="2696400" cy="359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E63846E9-7C84-E6CA-7EA6-25C54ADE44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086" y="5177507"/>
            <a:ext cx="4398825" cy="1075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E255-63BA-570B-873B-1CC0D142BC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4892" y="260717"/>
            <a:ext cx="2957760" cy="468000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299864271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269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合田 悠希</cp:lastModifiedBy>
  <cp:revision>6</cp:revision>
  <dcterms:modified xsi:type="dcterms:W3CDTF">2026-01-08T05:05:52Z</dcterms:modified>
</cp:coreProperties>
</file>