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9" r:id="rId2"/>
  </p:sldIdLst>
  <p:sldSz cx="10691813" cy="7559675"/>
  <p:notesSz cx="7559675" cy="106918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110" y="102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004515" y="685800"/>
            <a:ext cx="48495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f4576557ec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98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f4576557ec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64478" y="1094388"/>
            <a:ext cx="9963000" cy="30168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74650" algn="ctr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73245" y="661638"/>
            <a:ext cx="7445700" cy="60126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1pPr>
            <a:lvl2pPr lvl="1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2pPr>
            <a:lvl3pPr lvl="2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3pPr>
            <a:lvl4pPr lvl="3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4pPr>
            <a:lvl5pPr lvl="4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5pPr>
            <a:lvl6pPr lvl="5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6pPr>
            <a:lvl7pPr lvl="6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7pPr>
            <a:lvl8pPr lvl="7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8pPr>
            <a:lvl9pPr lvl="8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16050" tIns="116050" rIns="116050" bIns="1160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10447" y="1812541"/>
            <a:ext cx="4730100" cy="21786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1pPr>
            <a:lvl2pPr lvl="1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2pPr>
            <a:lvl3pPr lvl="2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3pPr>
            <a:lvl4pPr lvl="3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4pPr>
            <a:lvl5pPr lvl="4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5pPr>
            <a:lvl6pPr lvl="5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6pPr>
            <a:lvl7pPr lvl="6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7pPr>
            <a:lvl8pPr lvl="7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8pPr>
            <a:lvl9pPr lvl="8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10447" y="4120005"/>
            <a:ext cx="4730100" cy="18153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marL="457200" lvl="0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●"/>
              <a:defRPr sz="2300">
                <a:solidFill>
                  <a:schemeClr val="dk2"/>
                </a:solidFill>
              </a:defRPr>
            </a:lvl1pPr>
            <a:lvl2pPr marL="914400" lvl="1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2pPr>
            <a:lvl3pPr marL="1371600" lvl="2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3pPr>
            <a:lvl4pPr marL="1828800" lvl="3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4pPr>
            <a:lvl5pPr marL="2286000" lvl="4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5pPr>
            <a:lvl6pPr marL="2743200" lvl="5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6pPr>
            <a:lvl7pPr marL="3200400" lvl="6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7pPr>
            <a:lvl8pPr marL="3657600" lvl="7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8pPr>
            <a:lvl9pPr marL="4114800" lvl="8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noreply@mfkessai.co.j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/>
          <p:nvPr/>
        </p:nvSpPr>
        <p:spPr>
          <a:xfrm>
            <a:off x="705264" y="2353869"/>
            <a:ext cx="4374000" cy="496500"/>
          </a:xfrm>
          <a:prstGeom prst="rect">
            <a:avLst/>
          </a:prstGeom>
          <a:solidFill>
            <a:srgbClr val="F1F1F1"/>
          </a:solidFill>
          <a:ln>
            <a:noFill/>
          </a:ln>
        </p:spPr>
        <p:txBody>
          <a:bodyPr spcFirstLastPara="1" wrap="square" lIns="198000" tIns="108000" rIns="198000" bIns="10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 b="1">
                <a:solidFill>
                  <a:schemeClr val="dk1"/>
                </a:solidFill>
              </a:rPr>
              <a:t>請求書の精算をご担当されている方へ</a:t>
            </a:r>
            <a:endParaRPr sz="900"/>
          </a:p>
        </p:txBody>
      </p:sp>
      <p:sp>
        <p:nvSpPr>
          <p:cNvPr id="76" name="Google Shape;76;p16"/>
          <p:cNvSpPr txBox="1"/>
          <p:nvPr/>
        </p:nvSpPr>
        <p:spPr>
          <a:xfrm>
            <a:off x="152400" y="1244767"/>
            <a:ext cx="10387200" cy="91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spAutoFit/>
          </a:bodyPr>
          <a:lstStyle/>
          <a:p>
            <a:pPr marL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2000" b="1" dirty="0">
                <a:highlight>
                  <a:srgbClr val="FFFF00"/>
                </a:highlight>
              </a:rPr>
              <a:t>〇</a:t>
            </a:r>
            <a:r>
              <a:rPr lang="ja" sz="2000" b="1" dirty="0"/>
              <a:t>月発行分の請求書（</a:t>
            </a:r>
            <a:r>
              <a:rPr lang="ja" sz="2000" b="1" dirty="0">
                <a:highlight>
                  <a:srgbClr val="FFFF00"/>
                </a:highlight>
              </a:rPr>
              <a:t>〇</a:t>
            </a:r>
            <a:r>
              <a:rPr lang="ja" sz="2000" b="1" dirty="0"/>
              <a:t>月取引分）</a:t>
            </a:r>
            <a:r>
              <a:rPr lang="ja" sz="1800" dirty="0"/>
              <a:t>から</a:t>
            </a:r>
            <a:r>
              <a:rPr lang="ja" sz="2000" b="1" dirty="0">
                <a:highlight>
                  <a:srgbClr val="FFFF00"/>
                </a:highlight>
              </a:rPr>
              <a:t>〇〇</a:t>
            </a:r>
            <a:r>
              <a:rPr lang="ja" sz="2000" b="1" dirty="0"/>
              <a:t>株式会社</a:t>
            </a:r>
            <a:r>
              <a:rPr lang="ja" sz="1800" dirty="0"/>
              <a:t>の請求・回収業務を</a:t>
            </a:r>
            <a:endParaRPr sz="1800" dirty="0"/>
          </a:p>
          <a:p>
            <a:pPr marL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2000" b="1" dirty="0">
                <a:solidFill>
                  <a:schemeClr val="dk1"/>
                </a:solidFill>
              </a:rPr>
              <a:t>マネーフォワードケッサイ株式会社</a:t>
            </a:r>
            <a:r>
              <a:rPr lang="ja" sz="1800" dirty="0"/>
              <a:t>が代行しておこないます。</a:t>
            </a:r>
            <a:endParaRPr sz="1800" dirty="0"/>
          </a:p>
        </p:txBody>
      </p:sp>
      <p:sp>
        <p:nvSpPr>
          <p:cNvPr id="77" name="Google Shape;77;p16"/>
          <p:cNvSpPr txBox="1"/>
          <p:nvPr/>
        </p:nvSpPr>
        <p:spPr>
          <a:xfrm>
            <a:off x="152400" y="974144"/>
            <a:ext cx="10387200" cy="1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 b="1">
                <a:solidFill>
                  <a:schemeClr val="dk1"/>
                </a:solidFill>
                <a:highlight>
                  <a:srgbClr val="FFE8D3"/>
                </a:highlight>
              </a:rPr>
              <a:t>この資料を受け取った方は、請求書の精算をご担当されている部署へお渡しください。</a:t>
            </a:r>
            <a:endParaRPr sz="1200" b="1">
              <a:highlight>
                <a:srgbClr val="FFE8D3"/>
              </a:highlight>
            </a:endParaRPr>
          </a:p>
        </p:txBody>
      </p:sp>
      <p:sp>
        <p:nvSpPr>
          <p:cNvPr id="78" name="Google Shape;78;p16"/>
          <p:cNvSpPr txBox="1"/>
          <p:nvPr/>
        </p:nvSpPr>
        <p:spPr>
          <a:xfrm>
            <a:off x="1410353" y="3144419"/>
            <a:ext cx="3695100" cy="778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2200" b="1" dirty="0">
                <a:solidFill>
                  <a:schemeClr val="dk1"/>
                </a:solidFill>
              </a:rPr>
              <a:t>請求書の</a:t>
            </a:r>
            <a:r>
              <a:rPr lang="ja" sz="2200" b="1" dirty="0">
                <a:solidFill>
                  <a:srgbClr val="0054AC"/>
                </a:solidFill>
              </a:rPr>
              <a:t>お振込先口座</a:t>
            </a:r>
            <a:r>
              <a:rPr lang="ja" sz="2200" b="1" dirty="0">
                <a:solidFill>
                  <a:schemeClr val="dk1"/>
                </a:solidFill>
              </a:rPr>
              <a:t>が</a:t>
            </a:r>
            <a:endParaRPr sz="2200" b="1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2200" b="1" dirty="0">
                <a:solidFill>
                  <a:srgbClr val="0054AC"/>
                </a:solidFill>
              </a:rPr>
              <a:t>変更</a:t>
            </a:r>
            <a:r>
              <a:rPr lang="ja" sz="2200" b="1" dirty="0">
                <a:solidFill>
                  <a:schemeClr val="dk1"/>
                </a:solidFill>
              </a:rPr>
              <a:t>となります</a:t>
            </a:r>
            <a:endParaRPr sz="2200" b="1" dirty="0"/>
          </a:p>
        </p:txBody>
      </p:sp>
      <p:sp>
        <p:nvSpPr>
          <p:cNvPr id="80" name="Google Shape;80;p16"/>
          <p:cNvSpPr/>
          <p:nvPr/>
        </p:nvSpPr>
        <p:spPr>
          <a:xfrm>
            <a:off x="5627725" y="3068993"/>
            <a:ext cx="144000" cy="144000"/>
          </a:xfrm>
          <a:prstGeom prst="rect">
            <a:avLst/>
          </a:prstGeom>
          <a:solidFill>
            <a:srgbClr val="0054A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16"/>
          <p:cNvSpPr txBox="1"/>
          <p:nvPr/>
        </p:nvSpPr>
        <p:spPr>
          <a:xfrm>
            <a:off x="692439" y="4894739"/>
            <a:ext cx="43740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 b="1">
                <a:solidFill>
                  <a:schemeClr val="dk1"/>
                </a:solidFill>
              </a:rPr>
              <a:t>請求書の「お振込先」記載イメージ</a:t>
            </a:r>
            <a:endParaRPr sz="1100" b="1"/>
          </a:p>
        </p:txBody>
      </p:sp>
      <p:sp>
        <p:nvSpPr>
          <p:cNvPr id="82" name="Google Shape;82;p16"/>
          <p:cNvSpPr/>
          <p:nvPr/>
        </p:nvSpPr>
        <p:spPr>
          <a:xfrm>
            <a:off x="5627736" y="2353869"/>
            <a:ext cx="4374000" cy="496500"/>
          </a:xfrm>
          <a:prstGeom prst="rect">
            <a:avLst/>
          </a:prstGeom>
          <a:solidFill>
            <a:srgbClr val="F1F1F1"/>
          </a:solidFill>
          <a:ln>
            <a:noFill/>
          </a:ln>
        </p:spPr>
        <p:txBody>
          <a:bodyPr spcFirstLastPara="1" wrap="square" lIns="198000" tIns="108000" rIns="198000" bIns="10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 b="1">
                <a:solidFill>
                  <a:schemeClr val="dk1"/>
                </a:solidFill>
              </a:rPr>
              <a:t>事前にご確認いただきたいこと</a:t>
            </a:r>
            <a:endParaRPr sz="300"/>
          </a:p>
        </p:txBody>
      </p:sp>
      <p:sp>
        <p:nvSpPr>
          <p:cNvPr id="83" name="Google Shape;83;p16"/>
          <p:cNvSpPr txBox="1"/>
          <p:nvPr/>
        </p:nvSpPr>
        <p:spPr>
          <a:xfrm>
            <a:off x="5901762" y="3029192"/>
            <a:ext cx="4100100" cy="530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 b="1" dirty="0">
                <a:solidFill>
                  <a:srgbClr val="0054AC"/>
                </a:solidFill>
              </a:rPr>
              <a:t>社内システムやインターネットバンキング上</a:t>
            </a:r>
            <a:endParaRPr sz="1500" b="1" dirty="0">
              <a:solidFill>
                <a:srgbClr val="0054AC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 b="1" dirty="0">
                <a:solidFill>
                  <a:srgbClr val="0054AC"/>
                </a:solidFill>
              </a:rPr>
              <a:t>での振込先口座の登録内容</a:t>
            </a:r>
            <a:endParaRPr sz="1500" b="1" dirty="0">
              <a:solidFill>
                <a:srgbClr val="0054AC"/>
              </a:solidFill>
            </a:endParaRPr>
          </a:p>
        </p:txBody>
      </p:sp>
      <p:sp>
        <p:nvSpPr>
          <p:cNvPr id="84" name="Google Shape;84;p16"/>
          <p:cNvSpPr txBox="1"/>
          <p:nvPr/>
        </p:nvSpPr>
        <p:spPr>
          <a:xfrm>
            <a:off x="5901761" y="3641144"/>
            <a:ext cx="4204500" cy="89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>
                <a:solidFill>
                  <a:schemeClr val="dk1"/>
                </a:solidFill>
              </a:rPr>
              <a:t>企業さまごとに振込先口座情報が異なります。</a:t>
            </a:r>
            <a:endParaRPr sz="13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>
                <a:solidFill>
                  <a:schemeClr val="dk1"/>
                </a:solidFill>
              </a:rPr>
              <a:t>請求書発行前に口座情報のご確認が必要な場合は、</a:t>
            </a:r>
            <a:r>
              <a:rPr lang="ja" sz="1300">
                <a:solidFill>
                  <a:schemeClr val="dk1"/>
                </a:solidFill>
                <a:highlight>
                  <a:srgbClr val="FFFF00"/>
                </a:highlight>
              </a:rPr>
              <a:t>〇〇</a:t>
            </a:r>
            <a:r>
              <a:rPr lang="ja" sz="1300">
                <a:solidFill>
                  <a:schemeClr val="dk1"/>
                </a:solidFill>
              </a:rPr>
              <a:t>株式会社（mail：</a:t>
            </a:r>
            <a:r>
              <a:rPr lang="ja" sz="1300">
                <a:solidFill>
                  <a:schemeClr val="dk1"/>
                </a:solidFill>
                <a:highlight>
                  <a:srgbClr val="FFFF00"/>
                </a:highlight>
              </a:rPr>
              <a:t>xxx@xxx.co.jp</a:t>
            </a:r>
            <a:r>
              <a:rPr lang="ja" sz="1300">
                <a:solidFill>
                  <a:srgbClr val="E2750F"/>
                </a:solidFill>
              </a:rPr>
              <a:t> </a:t>
            </a:r>
            <a:r>
              <a:rPr lang="ja" sz="1300">
                <a:solidFill>
                  <a:schemeClr val="dk1"/>
                </a:solidFill>
              </a:rPr>
              <a:t>)までお問い合わせください。</a:t>
            </a:r>
            <a:endParaRPr sz="1300"/>
          </a:p>
        </p:txBody>
      </p:sp>
      <p:sp>
        <p:nvSpPr>
          <p:cNvPr id="85" name="Google Shape;85;p16"/>
          <p:cNvSpPr txBox="1"/>
          <p:nvPr/>
        </p:nvSpPr>
        <p:spPr>
          <a:xfrm>
            <a:off x="5901762" y="4744818"/>
            <a:ext cx="4100100" cy="265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 b="1" dirty="0">
                <a:solidFill>
                  <a:srgbClr val="0054AC"/>
                </a:solidFill>
              </a:rPr>
              <a:t>口座登録用書類の提出依頼の有無</a:t>
            </a:r>
            <a:endParaRPr sz="1500" b="1" dirty="0">
              <a:solidFill>
                <a:srgbClr val="0054AC"/>
              </a:solidFill>
            </a:endParaRPr>
          </a:p>
        </p:txBody>
      </p:sp>
      <p:sp>
        <p:nvSpPr>
          <p:cNvPr id="86" name="Google Shape;86;p16"/>
          <p:cNvSpPr txBox="1"/>
          <p:nvPr/>
        </p:nvSpPr>
        <p:spPr>
          <a:xfrm>
            <a:off x="5901761" y="5095645"/>
            <a:ext cx="4204500" cy="112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 dirty="0">
                <a:solidFill>
                  <a:schemeClr val="dk1"/>
                </a:solidFill>
              </a:rPr>
              <a:t>お振込先口座の変更に伴い、貴社独自の書類提出が必要な場合、マネーフォワードケッサイ株式会社にて書類への記載・捺印に対応しております。support@mfkessai.co.jpまでご連絡いただければ、書面内容を確認の上、ご連絡差し上げます。</a:t>
            </a:r>
            <a:endParaRPr sz="1300" dirty="0"/>
          </a:p>
        </p:txBody>
      </p:sp>
      <p:sp>
        <p:nvSpPr>
          <p:cNvPr id="88" name="Google Shape;88;p16"/>
          <p:cNvSpPr txBox="1"/>
          <p:nvPr/>
        </p:nvSpPr>
        <p:spPr>
          <a:xfrm>
            <a:off x="683569" y="7136771"/>
            <a:ext cx="2859300" cy="12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>
                <a:solidFill>
                  <a:schemeClr val="dk1"/>
                </a:solidFill>
              </a:rPr>
              <a:t>東証プライム市場 株式会社マネーフォワード100%子会社です</a:t>
            </a:r>
            <a:endParaRPr sz="800"/>
          </a:p>
        </p:txBody>
      </p:sp>
      <p:sp>
        <p:nvSpPr>
          <p:cNvPr id="89" name="Google Shape;89;p16"/>
          <p:cNvSpPr txBox="1"/>
          <p:nvPr/>
        </p:nvSpPr>
        <p:spPr>
          <a:xfrm>
            <a:off x="4105214" y="6720232"/>
            <a:ext cx="2533800" cy="1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 b="1">
                <a:solidFill>
                  <a:schemeClr val="dk1"/>
                </a:solidFill>
              </a:rPr>
              <a:t>マネーフォワードケッサイ株式会社</a:t>
            </a:r>
            <a:endParaRPr sz="1200" b="1"/>
          </a:p>
        </p:txBody>
      </p:sp>
      <p:sp>
        <p:nvSpPr>
          <p:cNvPr id="90" name="Google Shape;90;p16"/>
          <p:cNvSpPr txBox="1"/>
          <p:nvPr/>
        </p:nvSpPr>
        <p:spPr>
          <a:xfrm>
            <a:off x="4105214" y="6956525"/>
            <a:ext cx="2533800" cy="33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</a:rPr>
              <a:t>〒108-0023 東京都港区芝浦3-1-21</a:t>
            </a:r>
            <a:endParaRPr sz="10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</a:rPr>
              <a:t>msb Tamachi 田町ステーションタワーS21F</a:t>
            </a:r>
            <a:endParaRPr sz="1000">
              <a:solidFill>
                <a:schemeClr val="dk1"/>
              </a:solidFill>
            </a:endParaRPr>
          </a:p>
        </p:txBody>
      </p:sp>
      <p:sp>
        <p:nvSpPr>
          <p:cNvPr id="91" name="Google Shape;91;p16"/>
          <p:cNvSpPr txBox="1"/>
          <p:nvPr/>
        </p:nvSpPr>
        <p:spPr>
          <a:xfrm>
            <a:off x="7077101" y="6728019"/>
            <a:ext cx="22356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 b="1">
                <a:solidFill>
                  <a:schemeClr val="dk1"/>
                </a:solidFill>
              </a:rPr>
              <a:t>【お問合せ】</a:t>
            </a:r>
            <a:endParaRPr sz="1100" b="1"/>
          </a:p>
        </p:txBody>
      </p:sp>
      <p:sp>
        <p:nvSpPr>
          <p:cNvPr id="92" name="Google Shape;92;p16"/>
          <p:cNvSpPr txBox="1"/>
          <p:nvPr/>
        </p:nvSpPr>
        <p:spPr>
          <a:xfrm>
            <a:off x="7155427" y="6969573"/>
            <a:ext cx="28593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>
                <a:solidFill>
                  <a:schemeClr val="dk1"/>
                </a:solidFill>
              </a:rPr>
              <a:t>https://mfkessai.co.jp/kessai/buyer/ask</a:t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93" name="Google Shape;93;p16"/>
          <p:cNvSpPr/>
          <p:nvPr/>
        </p:nvSpPr>
        <p:spPr>
          <a:xfrm>
            <a:off x="744435" y="3248197"/>
            <a:ext cx="431100" cy="431100"/>
          </a:xfrm>
          <a:prstGeom prst="ellipse">
            <a:avLst/>
          </a:prstGeom>
          <a:solidFill>
            <a:srgbClr val="0054AC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 b="1" dirty="0">
                <a:solidFill>
                  <a:schemeClr val="lt1"/>
                </a:solidFill>
              </a:rPr>
              <a:t>！</a:t>
            </a:r>
            <a:endParaRPr sz="1800" b="1" dirty="0">
              <a:solidFill>
                <a:schemeClr val="lt1"/>
              </a:solidFill>
            </a:endParaRPr>
          </a:p>
        </p:txBody>
      </p:sp>
      <p:sp>
        <p:nvSpPr>
          <p:cNvPr id="94" name="Google Shape;94;p16"/>
          <p:cNvSpPr txBox="1"/>
          <p:nvPr/>
        </p:nvSpPr>
        <p:spPr>
          <a:xfrm>
            <a:off x="705275" y="4113075"/>
            <a:ext cx="4815000" cy="4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300">
                <a:solidFill>
                  <a:schemeClr val="dk1"/>
                </a:solidFill>
              </a:rPr>
              <a:t>マネーフォワードケッサイ株式会社 (</a:t>
            </a:r>
            <a:r>
              <a:rPr lang="ja" sz="1300" u="sng">
                <a:solidFill>
                  <a:schemeClr val="hlink"/>
                </a:solidFill>
                <a:hlinkClick r:id="rId3"/>
              </a:rPr>
              <a:t>noreply@mfkessai.co.jp</a:t>
            </a:r>
            <a:r>
              <a:rPr lang="ja" sz="1300">
                <a:solidFill>
                  <a:schemeClr val="dk1"/>
                </a:solidFill>
              </a:rPr>
              <a:t>)</a:t>
            </a:r>
            <a:br>
              <a:rPr lang="ja" sz="1300">
                <a:solidFill>
                  <a:schemeClr val="dk1"/>
                </a:solidFill>
              </a:rPr>
            </a:br>
            <a:r>
              <a:rPr lang="ja" sz="1300">
                <a:solidFill>
                  <a:schemeClr val="dk1"/>
                </a:solidFill>
              </a:rPr>
              <a:t>から送付される請求書記載の「お振込先」をご確認ください。</a:t>
            </a:r>
            <a:endParaRPr sz="1300"/>
          </a:p>
        </p:txBody>
      </p:sp>
      <p:sp>
        <p:nvSpPr>
          <p:cNvPr id="95" name="Google Shape;95;p16"/>
          <p:cNvSpPr txBox="1"/>
          <p:nvPr/>
        </p:nvSpPr>
        <p:spPr>
          <a:xfrm>
            <a:off x="5901761" y="6316528"/>
            <a:ext cx="42045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>
                <a:solidFill>
                  <a:schemeClr val="dk1"/>
                </a:solidFill>
              </a:rPr>
              <a:t>※ 書類のご返却には2週間ほどお時間をいただいております。</a:t>
            </a:r>
            <a:endParaRPr/>
          </a:p>
        </p:txBody>
      </p:sp>
      <p:sp>
        <p:nvSpPr>
          <p:cNvPr id="96" name="Google Shape;96;p16"/>
          <p:cNvSpPr/>
          <p:nvPr/>
        </p:nvSpPr>
        <p:spPr>
          <a:xfrm>
            <a:off x="5627725" y="4781888"/>
            <a:ext cx="144000" cy="144000"/>
          </a:xfrm>
          <a:prstGeom prst="rect">
            <a:avLst/>
          </a:prstGeom>
          <a:solidFill>
            <a:srgbClr val="0054A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4" name="Google Shape;19;p3">
            <a:extLst>
              <a:ext uri="{FF2B5EF4-FFF2-40B4-BE49-F238E27FC236}">
                <a16:creationId xmlns:a16="http://schemas.microsoft.com/office/drawing/2014/main" id="{40915ACF-DA6B-51C6-6B08-47B00253A331}"/>
              </a:ext>
            </a:extLst>
          </p:cNvPr>
          <p:cNvPicPr preferRelativeResize="0">
            <a:picLocks noChangeAspect="1"/>
          </p:cNvPicPr>
          <p:nvPr/>
        </p:nvPicPr>
        <p:blipFill rotWithShape="1">
          <a:blip r:embed="rId4">
            <a:alphaModFix/>
          </a:blip>
          <a:srcRect l="446" r="436"/>
          <a:stretch/>
        </p:blipFill>
        <p:spPr>
          <a:xfrm>
            <a:off x="177260" y="169175"/>
            <a:ext cx="10149558" cy="540000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6"/>
          <p:cNvSpPr txBox="1"/>
          <p:nvPr/>
        </p:nvSpPr>
        <p:spPr>
          <a:xfrm>
            <a:off x="177260" y="215133"/>
            <a:ext cx="7520700" cy="4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0000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1700" b="1" dirty="0">
                <a:solidFill>
                  <a:srgbClr val="FFFFFF"/>
                </a:solidFill>
              </a:rPr>
              <a:t>重要なお知らせ</a:t>
            </a:r>
            <a:endParaRPr sz="1700" b="1" dirty="0">
              <a:solidFill>
                <a:srgbClr val="FFFFFF"/>
              </a:solidFill>
            </a:endParaRPr>
          </a:p>
        </p:txBody>
      </p:sp>
      <p:pic>
        <p:nvPicPr>
          <p:cNvPr id="6" name="Google Shape;139;p4">
            <a:extLst>
              <a:ext uri="{FF2B5EF4-FFF2-40B4-BE49-F238E27FC236}">
                <a16:creationId xmlns:a16="http://schemas.microsoft.com/office/drawing/2014/main" id="{0FC9209A-FB3E-6532-D2BA-36422154108F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77086" y="6694964"/>
            <a:ext cx="2696400" cy="359209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4D738650-3140-F3D6-D80F-0B8DB587210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7086" y="5177507"/>
            <a:ext cx="4398825" cy="10757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269</Words>
  <Application>Microsoft Office PowerPoint</Application>
  <PresentationFormat>ユーザー設定</PresentationFormat>
  <Paragraphs>24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山本 智也</cp:lastModifiedBy>
  <cp:revision>4</cp:revision>
  <dcterms:modified xsi:type="dcterms:W3CDTF">2024-09-25T04:00:02Z</dcterms:modified>
</cp:coreProperties>
</file>