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9" r:id="rId2"/>
  </p:sldIdLst>
  <p:sldSz cx="10691813" cy="7559675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1500" y="84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f4576557ec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f4576557ec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noreply@mfkessai.co.jp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0387202" cy="478526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/>
          <p:nvPr/>
        </p:nvSpPr>
        <p:spPr>
          <a:xfrm>
            <a:off x="151200" y="176113"/>
            <a:ext cx="75207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0000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 sz="1700" b="1">
                <a:solidFill>
                  <a:srgbClr val="FFFFFF"/>
                </a:solidFill>
              </a:rPr>
              <a:t>重要なお知らせ</a:t>
            </a:r>
            <a:endParaRPr sz="1700" b="1">
              <a:solidFill>
                <a:srgbClr val="FFFFFF"/>
              </a:solidFill>
            </a:endParaRPr>
          </a:p>
        </p:txBody>
      </p:sp>
      <p:sp>
        <p:nvSpPr>
          <p:cNvPr id="75" name="Google Shape;75;p16"/>
          <p:cNvSpPr/>
          <p:nvPr/>
        </p:nvSpPr>
        <p:spPr>
          <a:xfrm>
            <a:off x="705264" y="2353869"/>
            <a:ext cx="4374000" cy="4965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198000" tIns="108000" rIns="198000" bIns="108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b="1">
                <a:solidFill>
                  <a:schemeClr val="dk1"/>
                </a:solidFill>
              </a:rPr>
              <a:t>請求書の精算をご担当されている方へ</a:t>
            </a:r>
            <a:endParaRPr sz="900"/>
          </a:p>
        </p:txBody>
      </p:sp>
      <p:sp>
        <p:nvSpPr>
          <p:cNvPr id="76" name="Google Shape;76;p16"/>
          <p:cNvSpPr txBox="1"/>
          <p:nvPr/>
        </p:nvSpPr>
        <p:spPr>
          <a:xfrm>
            <a:off x="152400" y="1244767"/>
            <a:ext cx="10387200" cy="9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sp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highlight>
                  <a:srgbClr val="FFFF00"/>
                </a:highlight>
              </a:rPr>
              <a:t>〇</a:t>
            </a:r>
            <a:r>
              <a:rPr lang="ja" sz="2000" b="1"/>
              <a:t>月発行分の請求書（</a:t>
            </a:r>
            <a:r>
              <a:rPr lang="ja" sz="2000" b="1">
                <a:highlight>
                  <a:srgbClr val="FFFF00"/>
                </a:highlight>
              </a:rPr>
              <a:t>〇</a:t>
            </a:r>
            <a:r>
              <a:rPr lang="ja" sz="2000" b="1"/>
              <a:t>月取引分）</a:t>
            </a:r>
            <a:r>
              <a:rPr lang="ja" sz="1800"/>
              <a:t>から</a:t>
            </a:r>
            <a:r>
              <a:rPr lang="ja" sz="2000" b="1">
                <a:highlight>
                  <a:srgbClr val="FFFF00"/>
                </a:highlight>
              </a:rPr>
              <a:t>〇〇</a:t>
            </a:r>
            <a:r>
              <a:rPr lang="ja" sz="2000" b="1"/>
              <a:t>株式会社</a:t>
            </a:r>
            <a:r>
              <a:rPr lang="ja" sz="1800"/>
              <a:t>の請求・回収業務を</a:t>
            </a:r>
            <a:endParaRPr sz="1800"/>
          </a:p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</a:rPr>
              <a:t>マネーフォワードケッサイ株式会社</a:t>
            </a:r>
            <a:r>
              <a:rPr lang="ja" sz="1800"/>
              <a:t>が代行しておこないます。</a:t>
            </a:r>
            <a:endParaRPr sz="1800"/>
          </a:p>
        </p:txBody>
      </p:sp>
      <p:sp>
        <p:nvSpPr>
          <p:cNvPr id="77" name="Google Shape;77;p16"/>
          <p:cNvSpPr txBox="1"/>
          <p:nvPr/>
        </p:nvSpPr>
        <p:spPr>
          <a:xfrm>
            <a:off x="152400" y="974144"/>
            <a:ext cx="103872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b="1">
                <a:solidFill>
                  <a:schemeClr val="dk1"/>
                </a:solidFill>
                <a:highlight>
                  <a:srgbClr val="FFE8D3"/>
                </a:highlight>
              </a:rPr>
              <a:t>この資料を受け取った方は、請求書の精算をご担当されている部署へお渡しください。</a:t>
            </a:r>
            <a:endParaRPr sz="1200" b="1">
              <a:highlight>
                <a:srgbClr val="FFE8D3"/>
              </a:highlight>
            </a:endParaRPr>
          </a:p>
        </p:txBody>
      </p:sp>
      <p:sp>
        <p:nvSpPr>
          <p:cNvPr id="78" name="Google Shape;78;p16"/>
          <p:cNvSpPr txBox="1"/>
          <p:nvPr/>
        </p:nvSpPr>
        <p:spPr>
          <a:xfrm>
            <a:off x="1410353" y="3144419"/>
            <a:ext cx="3695100" cy="7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 b="1">
                <a:solidFill>
                  <a:schemeClr val="dk1"/>
                </a:solidFill>
              </a:rPr>
              <a:t>請求書の</a:t>
            </a:r>
            <a:r>
              <a:rPr lang="ja" sz="2200" b="1">
                <a:solidFill>
                  <a:srgbClr val="E2750F"/>
                </a:solidFill>
              </a:rPr>
              <a:t>お振込先口座</a:t>
            </a:r>
            <a:r>
              <a:rPr lang="ja" sz="2200" b="1">
                <a:solidFill>
                  <a:schemeClr val="dk1"/>
                </a:solidFill>
              </a:rPr>
              <a:t>が</a:t>
            </a:r>
            <a:endParaRPr sz="2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 b="1">
                <a:solidFill>
                  <a:srgbClr val="E2750F"/>
                </a:solidFill>
              </a:rPr>
              <a:t>変更</a:t>
            </a:r>
            <a:r>
              <a:rPr lang="ja" sz="2200" b="1">
                <a:solidFill>
                  <a:schemeClr val="dk1"/>
                </a:solidFill>
              </a:rPr>
              <a:t>となります</a:t>
            </a:r>
            <a:endParaRPr sz="2200" b="1"/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5264" y="5224118"/>
            <a:ext cx="4374000" cy="1007429"/>
          </a:xfrm>
          <a:prstGeom prst="rect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285750" dist="19050" dir="5400000" algn="bl" rotWithShape="0">
              <a:srgbClr val="CCCCCC">
                <a:alpha val="50000"/>
              </a:srgbClr>
            </a:outerShdw>
          </a:effectLst>
        </p:spPr>
      </p:pic>
      <p:sp>
        <p:nvSpPr>
          <p:cNvPr id="80" name="Google Shape;80;p16"/>
          <p:cNvSpPr/>
          <p:nvPr/>
        </p:nvSpPr>
        <p:spPr>
          <a:xfrm>
            <a:off x="5627725" y="3068993"/>
            <a:ext cx="144000" cy="144000"/>
          </a:xfrm>
          <a:prstGeom prst="rect">
            <a:avLst/>
          </a:prstGeom>
          <a:solidFill>
            <a:srgbClr val="E275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6"/>
          <p:cNvSpPr txBox="1"/>
          <p:nvPr/>
        </p:nvSpPr>
        <p:spPr>
          <a:xfrm>
            <a:off x="692439" y="4894739"/>
            <a:ext cx="43740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b="1">
                <a:solidFill>
                  <a:schemeClr val="dk1"/>
                </a:solidFill>
              </a:rPr>
              <a:t>請求書の「お振込先」記載イメージ</a:t>
            </a:r>
            <a:endParaRPr sz="1100" b="1"/>
          </a:p>
        </p:txBody>
      </p:sp>
      <p:sp>
        <p:nvSpPr>
          <p:cNvPr id="82" name="Google Shape;82;p16"/>
          <p:cNvSpPr/>
          <p:nvPr/>
        </p:nvSpPr>
        <p:spPr>
          <a:xfrm>
            <a:off x="5627736" y="2353869"/>
            <a:ext cx="4374000" cy="4965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198000" tIns="108000" rIns="198000" bIns="108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b="1">
                <a:solidFill>
                  <a:schemeClr val="dk1"/>
                </a:solidFill>
              </a:rPr>
              <a:t>事前にご確認いただきたいこと</a:t>
            </a:r>
            <a:endParaRPr sz="300"/>
          </a:p>
        </p:txBody>
      </p:sp>
      <p:sp>
        <p:nvSpPr>
          <p:cNvPr id="83" name="Google Shape;83;p16"/>
          <p:cNvSpPr txBox="1"/>
          <p:nvPr/>
        </p:nvSpPr>
        <p:spPr>
          <a:xfrm>
            <a:off x="5901762" y="3029192"/>
            <a:ext cx="4100100" cy="4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 b="1">
                <a:solidFill>
                  <a:srgbClr val="E2750F"/>
                </a:solidFill>
              </a:rPr>
              <a:t>社内システムやインターネットバンキング上</a:t>
            </a:r>
            <a:endParaRPr sz="1500" b="1">
              <a:solidFill>
                <a:srgbClr val="E2750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 b="1">
                <a:solidFill>
                  <a:srgbClr val="E2750F"/>
                </a:solidFill>
              </a:rPr>
              <a:t>での振込先口座の登録内容</a:t>
            </a:r>
            <a:endParaRPr sz="1500" b="1">
              <a:solidFill>
                <a:srgbClr val="E2750F"/>
              </a:solidFill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5901761" y="3641144"/>
            <a:ext cx="4204500" cy="8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1"/>
                </a:solidFill>
              </a:rPr>
              <a:t>企業さまごとに振込先口座情報が異なります。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1"/>
                </a:solidFill>
              </a:rPr>
              <a:t>請求書発行前に口座情報のご確認が必要な場合は、</a:t>
            </a:r>
            <a:r>
              <a:rPr lang="ja" sz="1300">
                <a:solidFill>
                  <a:schemeClr val="dk1"/>
                </a:solidFill>
                <a:highlight>
                  <a:srgbClr val="FFFF00"/>
                </a:highlight>
              </a:rPr>
              <a:t>〇〇</a:t>
            </a:r>
            <a:r>
              <a:rPr lang="ja" sz="1300">
                <a:solidFill>
                  <a:schemeClr val="dk1"/>
                </a:solidFill>
              </a:rPr>
              <a:t>株式会社（mail：</a:t>
            </a:r>
            <a:r>
              <a:rPr lang="ja" sz="1300">
                <a:solidFill>
                  <a:schemeClr val="dk1"/>
                </a:solidFill>
                <a:highlight>
                  <a:srgbClr val="FFFF00"/>
                </a:highlight>
              </a:rPr>
              <a:t>xxx@xxx.co.jp</a:t>
            </a:r>
            <a:r>
              <a:rPr lang="ja" sz="1300">
                <a:solidFill>
                  <a:srgbClr val="E2750F"/>
                </a:solidFill>
              </a:rPr>
              <a:t> </a:t>
            </a:r>
            <a:r>
              <a:rPr lang="ja" sz="1300">
                <a:solidFill>
                  <a:schemeClr val="dk1"/>
                </a:solidFill>
              </a:rPr>
              <a:t>)までお問い合わせください。</a:t>
            </a:r>
            <a:endParaRPr sz="1300"/>
          </a:p>
        </p:txBody>
      </p:sp>
      <p:sp>
        <p:nvSpPr>
          <p:cNvPr id="85" name="Google Shape;85;p16"/>
          <p:cNvSpPr txBox="1"/>
          <p:nvPr/>
        </p:nvSpPr>
        <p:spPr>
          <a:xfrm>
            <a:off x="5901762" y="4744818"/>
            <a:ext cx="41001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 b="1">
                <a:solidFill>
                  <a:srgbClr val="E2750F"/>
                </a:solidFill>
              </a:rPr>
              <a:t>口座登録用書類の提出依頼の有無</a:t>
            </a:r>
            <a:endParaRPr sz="1500" b="1">
              <a:solidFill>
                <a:srgbClr val="E2750F"/>
              </a:solidFill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5901761" y="5095645"/>
            <a:ext cx="4204500" cy="11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1"/>
                </a:solidFill>
              </a:rPr>
              <a:t>お振込先口座の変更に伴い、貴社独自の書類提出が必要な場合、マネーフォワードケッサイ株式会社にて書類への記載・捺印に対応しております。support@mfkessai.co.jpまでご連絡いただければ、書面内容を確認の上、ご連絡差し上げます。</a:t>
            </a:r>
            <a:endParaRPr sz="1300"/>
          </a:p>
        </p:txBody>
      </p:sp>
      <p:pic>
        <p:nvPicPr>
          <p:cNvPr id="87" name="Google Shape;8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3380" y="6706600"/>
            <a:ext cx="2696051" cy="2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6"/>
          <p:cNvSpPr txBox="1"/>
          <p:nvPr/>
        </p:nvSpPr>
        <p:spPr>
          <a:xfrm>
            <a:off x="683569" y="7136771"/>
            <a:ext cx="28593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>
                <a:solidFill>
                  <a:schemeClr val="dk1"/>
                </a:solidFill>
              </a:rPr>
              <a:t>東証プライム市場 株式会社マネーフォワード100%子会社です</a:t>
            </a:r>
            <a:endParaRPr sz="800"/>
          </a:p>
        </p:txBody>
      </p:sp>
      <p:sp>
        <p:nvSpPr>
          <p:cNvPr id="89" name="Google Shape;89;p16"/>
          <p:cNvSpPr txBox="1"/>
          <p:nvPr/>
        </p:nvSpPr>
        <p:spPr>
          <a:xfrm>
            <a:off x="4105214" y="6720232"/>
            <a:ext cx="2533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b="1">
                <a:solidFill>
                  <a:schemeClr val="dk1"/>
                </a:solidFill>
              </a:rPr>
              <a:t>マネーフォワードケッサイ株式会社</a:t>
            </a:r>
            <a:endParaRPr sz="1200" b="1"/>
          </a:p>
        </p:txBody>
      </p:sp>
      <p:sp>
        <p:nvSpPr>
          <p:cNvPr id="90" name="Google Shape;90;p16"/>
          <p:cNvSpPr txBox="1"/>
          <p:nvPr/>
        </p:nvSpPr>
        <p:spPr>
          <a:xfrm>
            <a:off x="4105214" y="6956525"/>
            <a:ext cx="2533800" cy="3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</a:rPr>
              <a:t>〒108-0023 東京都港区芝浦3-1-21</a:t>
            </a:r>
            <a:endParaRPr sz="10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</a:rPr>
              <a:t>msb Tamachi 田町ステーションタワーS21F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7077101" y="6728019"/>
            <a:ext cx="22356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b="1">
                <a:solidFill>
                  <a:schemeClr val="dk1"/>
                </a:solidFill>
              </a:rPr>
              <a:t>【お問合せ】</a:t>
            </a:r>
            <a:endParaRPr sz="1100" b="1"/>
          </a:p>
        </p:txBody>
      </p:sp>
      <p:sp>
        <p:nvSpPr>
          <p:cNvPr id="92" name="Google Shape;92;p16"/>
          <p:cNvSpPr txBox="1"/>
          <p:nvPr/>
        </p:nvSpPr>
        <p:spPr>
          <a:xfrm>
            <a:off x="7155427" y="6969573"/>
            <a:ext cx="28593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1"/>
                </a:solidFill>
              </a:rPr>
              <a:t>https://mfkessai.co.jp/kessai/buyer/ask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93" name="Google Shape;93;p16"/>
          <p:cNvSpPr/>
          <p:nvPr/>
        </p:nvSpPr>
        <p:spPr>
          <a:xfrm>
            <a:off x="744435" y="3248197"/>
            <a:ext cx="431100" cy="431100"/>
          </a:xfrm>
          <a:prstGeom prst="ellipse">
            <a:avLst/>
          </a:prstGeom>
          <a:solidFill>
            <a:srgbClr val="E2750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b="1">
                <a:solidFill>
                  <a:schemeClr val="lt1"/>
                </a:solidFill>
              </a:rPr>
              <a:t>！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94" name="Google Shape;94;p16"/>
          <p:cNvSpPr txBox="1"/>
          <p:nvPr/>
        </p:nvSpPr>
        <p:spPr>
          <a:xfrm>
            <a:off x="705275" y="4113075"/>
            <a:ext cx="4815000" cy="4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1"/>
                </a:solidFill>
              </a:rPr>
              <a:t>マネーフォワードケッサイ株式会社 (</a:t>
            </a:r>
            <a:r>
              <a:rPr lang="ja" sz="1300" u="sng">
                <a:solidFill>
                  <a:schemeClr val="hlink"/>
                </a:solidFill>
                <a:hlinkClick r:id="rId6"/>
              </a:rPr>
              <a:t>noreply@mfkessai.co.jp</a:t>
            </a:r>
            <a:r>
              <a:rPr lang="ja" sz="1300">
                <a:solidFill>
                  <a:schemeClr val="dk1"/>
                </a:solidFill>
              </a:rPr>
              <a:t>)</a:t>
            </a:r>
            <a:br>
              <a:rPr lang="ja" sz="1300">
                <a:solidFill>
                  <a:schemeClr val="dk1"/>
                </a:solidFill>
              </a:rPr>
            </a:br>
            <a:r>
              <a:rPr lang="ja" sz="1300">
                <a:solidFill>
                  <a:schemeClr val="dk1"/>
                </a:solidFill>
              </a:rPr>
              <a:t>から送付される請求書記載の「お振込先」をご確認ください。</a:t>
            </a:r>
            <a:endParaRPr sz="1300"/>
          </a:p>
        </p:txBody>
      </p:sp>
      <p:sp>
        <p:nvSpPr>
          <p:cNvPr id="95" name="Google Shape;95;p16"/>
          <p:cNvSpPr txBox="1"/>
          <p:nvPr/>
        </p:nvSpPr>
        <p:spPr>
          <a:xfrm>
            <a:off x="5901761" y="6316528"/>
            <a:ext cx="42045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1"/>
                </a:solidFill>
              </a:rPr>
              <a:t>※ 書類のご返却には2週間ほどお時間をいただいております。</a:t>
            </a:r>
            <a:endParaRPr/>
          </a:p>
        </p:txBody>
      </p:sp>
      <p:sp>
        <p:nvSpPr>
          <p:cNvPr id="96" name="Google Shape;96;p16"/>
          <p:cNvSpPr/>
          <p:nvPr/>
        </p:nvSpPr>
        <p:spPr>
          <a:xfrm>
            <a:off x="5627725" y="4781888"/>
            <a:ext cx="144000" cy="144000"/>
          </a:xfrm>
          <a:prstGeom prst="rect">
            <a:avLst/>
          </a:prstGeom>
          <a:solidFill>
            <a:srgbClr val="E2750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</Words>
  <Application>Microsoft Office PowerPoint</Application>
  <PresentationFormat>ユーザー設定</PresentationFormat>
  <Paragraphs>24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yamamoto.tomoya@mfkessai.co.jp</cp:lastModifiedBy>
  <cp:revision>2</cp:revision>
  <dcterms:modified xsi:type="dcterms:W3CDTF">2022-07-12T05:49:47Z</dcterms:modified>
</cp:coreProperties>
</file>